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wdp" ContentType="image/vnd.ms-photo"/>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72" r:id="rId1"/>
  </p:sldMasterIdLst>
  <p:notesMasterIdLst>
    <p:notesMasterId r:id="rId25"/>
  </p:notesMasterIdLst>
  <p:handoutMasterIdLst>
    <p:handoutMasterId r:id="rId26"/>
  </p:handoutMasterIdLst>
  <p:sldIdLst>
    <p:sldId id="397" r:id="rId2"/>
    <p:sldId id="398" r:id="rId3"/>
    <p:sldId id="399" r:id="rId4"/>
    <p:sldId id="388" r:id="rId5"/>
    <p:sldId id="401" r:id="rId6"/>
    <p:sldId id="434" r:id="rId7"/>
    <p:sldId id="405" r:id="rId8"/>
    <p:sldId id="437" r:id="rId9"/>
    <p:sldId id="445" r:id="rId10"/>
    <p:sldId id="444" r:id="rId11"/>
    <p:sldId id="446" r:id="rId12"/>
    <p:sldId id="447" r:id="rId13"/>
    <p:sldId id="448" r:id="rId14"/>
    <p:sldId id="422" r:id="rId15"/>
    <p:sldId id="407" r:id="rId16"/>
    <p:sldId id="408" r:id="rId17"/>
    <p:sldId id="409" r:id="rId18"/>
    <p:sldId id="410" r:id="rId19"/>
    <p:sldId id="411" r:id="rId20"/>
    <p:sldId id="413" r:id="rId21"/>
    <p:sldId id="425" r:id="rId22"/>
    <p:sldId id="432" r:id="rId23"/>
    <p:sldId id="420" r:id="rId24"/>
  </p:sldIdLst>
  <p:sldSz cx="9144000" cy="6858000" type="screen4x3"/>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1A7BB6"/>
    <a:srgbClr val="9FE5E1"/>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42" autoAdjust="0"/>
    <p:restoredTop sz="95349" autoAdjust="0"/>
  </p:normalViewPr>
  <p:slideViewPr>
    <p:cSldViewPr snapToGrid="0" snapToObjects="1">
      <p:cViewPr>
        <p:scale>
          <a:sx n="94" d="100"/>
          <a:sy n="94" d="100"/>
        </p:scale>
        <p:origin x="-1856" y="-304"/>
      </p:cViewPr>
      <p:guideLst>
        <p:guide orient="horz" pos="2160"/>
        <p:guide pos="2880"/>
      </p:guideLst>
    </p:cSldViewPr>
  </p:slideViewPr>
  <p:outlineViewPr>
    <p:cViewPr>
      <p:scale>
        <a:sx n="33" d="100"/>
        <a:sy n="33" d="100"/>
      </p:scale>
      <p:origin x="0" y="12656"/>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notesMaster" Target="notesMasters/notesMaster1.xml"/><Relationship Id="rId26" Type="http://schemas.openxmlformats.org/officeDocument/2006/relationships/handoutMaster" Target="handoutMasters/handoutMaster1.xml"/><Relationship Id="rId27" Type="http://schemas.openxmlformats.org/officeDocument/2006/relationships/printerSettings" Target="printerSettings/printerSettings1.bin"/><Relationship Id="rId28" Type="http://schemas.openxmlformats.org/officeDocument/2006/relationships/presProps" Target="presProps.xml"/><Relationship Id="rId29" Type="http://schemas.openxmlformats.org/officeDocument/2006/relationships/viewProps" Target="viewProps.xml"/><Relationship Id="rId30" Type="http://schemas.openxmlformats.org/officeDocument/2006/relationships/theme" Target="theme/theme1.xml"/><Relationship Id="rId31"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vl1pPr>
          </a:lstStyle>
          <a:p>
            <a:fld id="{9973C7EF-3781-BB4C-89C6-68A039E13C45}" type="datetimeFigureOut">
              <a:rPr lang="en-US" smtClean="0"/>
              <a:t>11/25/15</a:t>
            </a:fld>
            <a:endParaRPr lang="en-US" dirty="0"/>
          </a:p>
        </p:txBody>
      </p:sp>
      <p:sp>
        <p:nvSpPr>
          <p:cNvPr id="4" name="Footer Placeholder 3"/>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970338" y="8829675"/>
            <a:ext cx="3038475" cy="465138"/>
          </a:xfrm>
          <a:prstGeom prst="rect">
            <a:avLst/>
          </a:prstGeom>
        </p:spPr>
        <p:txBody>
          <a:bodyPr vert="horz" lIns="91440" tIns="45720" rIns="91440" bIns="45720" rtlCol="0" anchor="b"/>
          <a:lstStyle>
            <a:lvl1pPr algn="r">
              <a:defRPr sz="1200"/>
            </a:lvl1pPr>
          </a:lstStyle>
          <a:p>
            <a:fld id="{0FA93F78-B5F7-A842-B26A-09F81B6424F7}" type="slidenum">
              <a:rPr lang="en-US" smtClean="0"/>
              <a:t>‹#›</a:t>
            </a:fld>
            <a:endParaRPr lang="en-US" dirty="0"/>
          </a:p>
        </p:txBody>
      </p:sp>
    </p:spTree>
    <p:extLst>
      <p:ext uri="{BB962C8B-B14F-4D97-AF65-F5344CB8AC3E}">
        <p14:creationId xmlns:p14="http://schemas.microsoft.com/office/powerpoint/2010/main" val="98714866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vl1pPr>
          </a:lstStyle>
          <a:p>
            <a:fld id="{7FCFE801-28B7-504B-B72C-4DB575BFF466}" type="datetimeFigureOut">
              <a:rPr lang="en-US" smtClean="0"/>
              <a:t>11/25/15</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70338" y="8829675"/>
            <a:ext cx="3038475" cy="465138"/>
          </a:xfrm>
          <a:prstGeom prst="rect">
            <a:avLst/>
          </a:prstGeom>
        </p:spPr>
        <p:txBody>
          <a:bodyPr vert="horz" lIns="91440" tIns="45720" rIns="91440" bIns="45720" rtlCol="0" anchor="b"/>
          <a:lstStyle>
            <a:lvl1pPr algn="r">
              <a:defRPr sz="1200"/>
            </a:lvl1pPr>
          </a:lstStyle>
          <a:p>
            <a:fld id="{3DF9519C-A892-3547-8032-02026965E644}" type="slidenum">
              <a:rPr lang="en-US" smtClean="0"/>
              <a:t>‹#›</a:t>
            </a:fld>
            <a:endParaRPr lang="en-US" dirty="0"/>
          </a:p>
        </p:txBody>
      </p:sp>
    </p:spTree>
    <p:extLst>
      <p:ext uri="{BB962C8B-B14F-4D97-AF65-F5344CB8AC3E}">
        <p14:creationId xmlns:p14="http://schemas.microsoft.com/office/powerpoint/2010/main" val="1554231610"/>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en-US" dirty="0"/>
          </a:p>
        </p:txBody>
      </p:sp>
      <p:sp>
        <p:nvSpPr>
          <p:cNvPr id="40963" name="Slide Number Placeholder 3"/>
          <p:cNvSpPr>
            <a:spLocks noGrp="1"/>
          </p:cNvSpPr>
          <p:nvPr>
            <p:ph type="sldNum" sz="quarter" idx="4294967295"/>
          </p:nvPr>
        </p:nvSpPr>
        <p:spPr bwMode="auto">
          <a:xfrm>
            <a:off x="3970938" y="8829967"/>
            <a:ext cx="3037840" cy="46482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4" rIns="91430" bIns="45714"/>
          <a:lstStyle>
            <a:lvl1pPr eaLnBrk="0" hangingPunct="0">
              <a:defRPr sz="4300">
                <a:solidFill>
                  <a:srgbClr val="000000"/>
                </a:solidFill>
                <a:latin typeface="Gill Sans" charset="0"/>
                <a:ea typeface="ヒラギノ角ゴ ProN W3" charset="0"/>
                <a:cs typeface="ヒラギノ角ゴ ProN W3" charset="0"/>
                <a:sym typeface="Gill Sans" charset="0"/>
              </a:defRPr>
            </a:lvl1pPr>
            <a:lvl2pPr marL="757066" indent="-291179" eaLnBrk="0" hangingPunct="0">
              <a:defRPr sz="4300">
                <a:solidFill>
                  <a:srgbClr val="000000"/>
                </a:solidFill>
                <a:latin typeface="Gill Sans" charset="0"/>
                <a:ea typeface="ヒラギノ角ゴ ProN W3" charset="0"/>
                <a:cs typeface="ヒラギノ角ゴ ProN W3" charset="0"/>
                <a:sym typeface="Gill Sans" charset="0"/>
              </a:defRPr>
            </a:lvl2pPr>
            <a:lvl3pPr marL="1164717" indent="-232943" eaLnBrk="0" hangingPunct="0">
              <a:defRPr sz="4300">
                <a:solidFill>
                  <a:srgbClr val="000000"/>
                </a:solidFill>
                <a:latin typeface="Gill Sans" charset="0"/>
                <a:ea typeface="ヒラギノ角ゴ ProN W3" charset="0"/>
                <a:cs typeface="ヒラギノ角ゴ ProN W3" charset="0"/>
                <a:sym typeface="Gill Sans" charset="0"/>
              </a:defRPr>
            </a:lvl3pPr>
            <a:lvl4pPr marL="1630604" indent="-232943" eaLnBrk="0" hangingPunct="0">
              <a:defRPr sz="4300">
                <a:solidFill>
                  <a:srgbClr val="000000"/>
                </a:solidFill>
                <a:latin typeface="Gill Sans" charset="0"/>
                <a:ea typeface="ヒラギノ角ゴ ProN W3" charset="0"/>
                <a:cs typeface="ヒラギノ角ゴ ProN W3" charset="0"/>
                <a:sym typeface="Gill Sans" charset="0"/>
              </a:defRPr>
            </a:lvl4pPr>
            <a:lvl5pPr marL="2096491" indent="-232943" eaLnBrk="0" hangingPunct="0">
              <a:defRPr sz="4300">
                <a:solidFill>
                  <a:srgbClr val="000000"/>
                </a:solidFill>
                <a:latin typeface="Gill Sans" charset="0"/>
                <a:ea typeface="ヒラギノ角ゴ ProN W3" charset="0"/>
                <a:cs typeface="ヒラギノ角ゴ ProN W3" charset="0"/>
                <a:sym typeface="Gill Sans" charset="0"/>
              </a:defRPr>
            </a:lvl5pPr>
            <a:lvl6pPr marL="2562377" indent="-232943" eaLnBrk="0" fontAlgn="base" hangingPunct="0">
              <a:spcBef>
                <a:spcPct val="0"/>
              </a:spcBef>
              <a:spcAft>
                <a:spcPct val="0"/>
              </a:spcAft>
              <a:defRPr sz="4300">
                <a:solidFill>
                  <a:srgbClr val="000000"/>
                </a:solidFill>
                <a:latin typeface="Gill Sans" charset="0"/>
                <a:ea typeface="ヒラギノ角ゴ ProN W3" charset="0"/>
                <a:cs typeface="ヒラギノ角ゴ ProN W3" charset="0"/>
                <a:sym typeface="Gill Sans" charset="0"/>
              </a:defRPr>
            </a:lvl6pPr>
            <a:lvl7pPr marL="3028264" indent="-232943" eaLnBrk="0" fontAlgn="base" hangingPunct="0">
              <a:spcBef>
                <a:spcPct val="0"/>
              </a:spcBef>
              <a:spcAft>
                <a:spcPct val="0"/>
              </a:spcAft>
              <a:defRPr sz="4300">
                <a:solidFill>
                  <a:srgbClr val="000000"/>
                </a:solidFill>
                <a:latin typeface="Gill Sans" charset="0"/>
                <a:ea typeface="ヒラギノ角ゴ ProN W3" charset="0"/>
                <a:cs typeface="ヒラギノ角ゴ ProN W3" charset="0"/>
                <a:sym typeface="Gill Sans" charset="0"/>
              </a:defRPr>
            </a:lvl7pPr>
            <a:lvl8pPr marL="3494151" indent="-232943" eaLnBrk="0" fontAlgn="base" hangingPunct="0">
              <a:spcBef>
                <a:spcPct val="0"/>
              </a:spcBef>
              <a:spcAft>
                <a:spcPct val="0"/>
              </a:spcAft>
              <a:defRPr sz="4300">
                <a:solidFill>
                  <a:srgbClr val="000000"/>
                </a:solidFill>
                <a:latin typeface="Gill Sans" charset="0"/>
                <a:ea typeface="ヒラギノ角ゴ ProN W3" charset="0"/>
                <a:cs typeface="ヒラギノ角ゴ ProN W3" charset="0"/>
                <a:sym typeface="Gill Sans" charset="0"/>
              </a:defRPr>
            </a:lvl8pPr>
            <a:lvl9pPr marL="3960038" indent="-232943" eaLnBrk="0" fontAlgn="base" hangingPunct="0">
              <a:spcBef>
                <a:spcPct val="0"/>
              </a:spcBef>
              <a:spcAft>
                <a:spcPct val="0"/>
              </a:spcAft>
              <a:defRPr sz="4300">
                <a:solidFill>
                  <a:srgbClr val="000000"/>
                </a:solidFill>
                <a:latin typeface="Gill Sans" charset="0"/>
                <a:ea typeface="ヒラギノ角ゴ ProN W3" charset="0"/>
                <a:cs typeface="ヒラギノ角ゴ ProN W3" charset="0"/>
                <a:sym typeface="Gill Sans" charset="0"/>
              </a:defRPr>
            </a:lvl9pPr>
          </a:lstStyle>
          <a:p>
            <a:pPr eaLnBrk="1" hangingPunct="1"/>
            <a:fld id="{1434186C-328C-DB4A-AAE1-0ED703846F6A}" type="slidenum">
              <a:rPr lang="en-US"/>
              <a:pPr eaLnBrk="1" hangingPunct="1"/>
              <a:t>2</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a:xfrm>
            <a:off x="3970339" y="8829675"/>
            <a:ext cx="3038475" cy="465138"/>
          </a:xfrm>
          <a:prstGeom prst="rect">
            <a:avLst/>
          </a:prstGeom>
        </p:spPr>
        <p:txBody>
          <a:bodyPr lIns="91435" tIns="45717" rIns="91435" bIns="45717"/>
          <a:lstStyle/>
          <a:p>
            <a:fld id="{3DF9519C-A892-3547-8032-02026965E644}" type="slidenum">
              <a:rPr lang="en-US" smtClean="0">
                <a:latin typeface="Calibri"/>
              </a:rPr>
              <a:t>3</a:t>
            </a:fld>
            <a:endParaRPr lang="en-US" dirty="0">
              <a:latin typeface="Calibri"/>
            </a:endParaRPr>
          </a:p>
        </p:txBody>
      </p:sp>
    </p:spTree>
    <p:extLst>
      <p:ext uri="{BB962C8B-B14F-4D97-AF65-F5344CB8AC3E}">
        <p14:creationId xmlns:p14="http://schemas.microsoft.com/office/powerpoint/2010/main" val="22952100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smtClean="0">
                <a:solidFill>
                  <a:schemeClr val="tx1"/>
                </a:solidFill>
                <a:effectLst/>
                <a:latin typeface="+mn-lt"/>
                <a:ea typeface="+mn-ea"/>
                <a:cs typeface="+mn-cs"/>
              </a:rPr>
              <a:t> </a:t>
            </a:r>
          </a:p>
          <a:p>
            <a:r>
              <a:rPr lang="en-US" sz="1200" i="1" kern="1200" dirty="0" smtClean="0">
                <a:solidFill>
                  <a:schemeClr val="tx1"/>
                </a:solidFill>
                <a:effectLst/>
                <a:latin typeface="+mn-lt"/>
                <a:ea typeface="+mn-ea"/>
                <a:cs typeface="+mn-cs"/>
              </a:rPr>
              <a:t>Vault - Understanding Money™</a:t>
            </a:r>
            <a:r>
              <a:rPr lang="en-US" sz="1200" kern="1200" dirty="0" smtClean="0">
                <a:solidFill>
                  <a:schemeClr val="tx1"/>
                </a:solidFill>
                <a:effectLst/>
                <a:latin typeface="+mn-lt"/>
                <a:ea typeface="+mn-ea"/>
                <a:cs typeface="+mn-cs"/>
              </a:rPr>
              <a:t> is a 2.5 hour, digital learning course designed to introduce students in grades 4-6 to financial concepts and vocabulary while they are early in their cognitive development.  The course features interactive lessons, games, and story-based activities that challenge students to make choices in real-life scenarios to best achieve important goals around saving, budgeting and job planning.   This course is sponsored by the MassMutual Foundation.</a:t>
            </a:r>
            <a:r>
              <a:rPr lang="en-US" sz="1200" kern="1200" baseline="0" dirty="0" smtClean="0">
                <a:solidFill>
                  <a:schemeClr val="tx1"/>
                </a:solidFill>
                <a:effectLst/>
                <a:latin typeface="+mn-lt"/>
                <a:ea typeface="+mn-ea"/>
                <a:cs typeface="+mn-cs"/>
              </a:rPr>
              <a:t>  </a:t>
            </a:r>
            <a:endParaRPr lang="en-US" sz="1200" kern="1200" dirty="0" smtClean="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a:xfrm>
            <a:off x="3970339" y="8829675"/>
            <a:ext cx="3038475" cy="465138"/>
          </a:xfrm>
          <a:prstGeom prst="rect">
            <a:avLst/>
          </a:prstGeom>
        </p:spPr>
        <p:txBody>
          <a:bodyPr lIns="91435" tIns="45717" rIns="91435" bIns="45717"/>
          <a:lstStyle/>
          <a:p>
            <a:fld id="{4913912E-EEBF-43AD-A399-9DBB160EA4AD}" type="slidenum">
              <a:rPr lang="en-US" smtClean="0">
                <a:solidFill>
                  <a:prstClr val="black"/>
                </a:solidFill>
                <a:latin typeface="Calibri"/>
              </a:rPr>
              <a:pPr/>
              <a:t>8</a:t>
            </a:fld>
            <a:endParaRPr lang="en-US" dirty="0">
              <a:solidFill>
                <a:prstClr val="black"/>
              </a:solidFill>
              <a:latin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i="1" kern="1200" dirty="0" smtClean="0">
                <a:solidFill>
                  <a:schemeClr val="tx1"/>
                </a:solidFill>
                <a:effectLst/>
                <a:latin typeface="+mn-lt"/>
                <a:ea typeface="+mn-ea"/>
                <a:cs typeface="+mn-cs"/>
              </a:rPr>
              <a:t>Ignition - Digital Literacy and Responsibility™</a:t>
            </a:r>
            <a:r>
              <a:rPr lang="en-US" sz="1200" kern="1200" dirty="0" smtClean="0">
                <a:solidFill>
                  <a:schemeClr val="tx1"/>
                </a:solidFill>
                <a:effectLst/>
                <a:latin typeface="+mn-lt"/>
                <a:ea typeface="+mn-ea"/>
                <a:cs typeface="+mn-cs"/>
              </a:rPr>
              <a:t> is a 3-4 hour course, targeting grades 6-9, that informs students of the nuts and bolts of how technology works while placing them in virtual environments to tackle issues surrounding  digital citizenship.  The course aligns to the international society for technology in education (ISTE) standards.  Upon completion, students enter a gaming simulation where they will demonstrate their mastery of digital skills, such as creating a blog, managing a social networking site, and working to resolve a cyber bullying situation</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970341" y="8829675"/>
            <a:ext cx="3038475" cy="465138"/>
          </a:xfrm>
          <a:prstGeom prst="rect">
            <a:avLst/>
          </a:prstGeom>
        </p:spPr>
        <p:txBody>
          <a:bodyPr lIns="91425" tIns="45711" rIns="91425" bIns="45711"/>
          <a:lstStyle/>
          <a:p>
            <a:fld id="{4913912E-EEBF-43AD-A399-9DBB160EA4AD}" type="slidenum">
              <a:rPr lang="en-US" smtClean="0">
                <a:solidFill>
                  <a:prstClr val="black"/>
                </a:solidFill>
                <a:latin typeface="Calibri"/>
              </a:rPr>
              <a:pPr/>
              <a:t>9</a:t>
            </a:fld>
            <a:endParaRPr lang="en-US" dirty="0">
              <a:solidFill>
                <a:prstClr val="black"/>
              </a:solidFill>
              <a:latin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course is designed</a:t>
            </a:r>
            <a:r>
              <a:rPr lang="en-US" baseline="0" dirty="0" smtClean="0"/>
              <a:t> to reinforce math, science, engineering concepts through hockey. We’re excited to give you a better idea of what Hockey Scholar looks like and how it can be of benefit to engaging your students in STEM concepts this school year.</a:t>
            </a:r>
            <a:endParaRPr lang="en-US" dirty="0" smtClean="0"/>
          </a:p>
        </p:txBody>
      </p:sp>
      <p:sp>
        <p:nvSpPr>
          <p:cNvPr id="4" name="Slide Number Placeholder 3"/>
          <p:cNvSpPr>
            <a:spLocks noGrp="1"/>
          </p:cNvSpPr>
          <p:nvPr>
            <p:ph type="sldNum" sz="quarter" idx="10"/>
          </p:nvPr>
        </p:nvSpPr>
        <p:spPr/>
        <p:txBody>
          <a:bodyPr/>
          <a:lstStyle/>
          <a:p>
            <a:fld id="{9BEB2EC6-F3C0-3443-A36E-E8584DDA4A8E}" type="slidenum">
              <a:rPr lang="en-US" smtClean="0"/>
              <a:t>10</a:t>
            </a:fld>
            <a:endParaRPr lang="en-US" dirty="0"/>
          </a:p>
        </p:txBody>
      </p:sp>
    </p:spTree>
    <p:extLst>
      <p:ext uri="{BB962C8B-B14F-4D97-AF65-F5344CB8AC3E}">
        <p14:creationId xmlns:p14="http://schemas.microsoft.com/office/powerpoint/2010/main" val="3296355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100" dirty="0"/>
          </a:p>
        </p:txBody>
      </p:sp>
      <p:sp>
        <p:nvSpPr>
          <p:cNvPr id="4" name="Slide Number Placeholder 3"/>
          <p:cNvSpPr>
            <a:spLocks noGrp="1"/>
          </p:cNvSpPr>
          <p:nvPr>
            <p:ph type="sldNum" sz="quarter" idx="10"/>
          </p:nvPr>
        </p:nvSpPr>
        <p:spPr/>
        <p:txBody>
          <a:bodyPr/>
          <a:lstStyle/>
          <a:p>
            <a:fld id="{3DF9519C-A892-3547-8032-02026965E644}" type="slidenum">
              <a:rPr lang="en-US" smtClean="0">
                <a:solidFill>
                  <a:prstClr val="black"/>
                </a:solidFill>
                <a:latin typeface="Calibri"/>
              </a:rPr>
              <a:pPr/>
              <a:t>11</a:t>
            </a:fld>
            <a:endParaRPr lang="en-US" dirty="0">
              <a:solidFill>
                <a:prstClr val="black"/>
              </a:solidFill>
              <a:latin typeface="Calibri"/>
            </a:endParaRPr>
          </a:p>
        </p:txBody>
      </p:sp>
    </p:spTree>
    <p:extLst>
      <p:ext uri="{BB962C8B-B14F-4D97-AF65-F5344CB8AC3E}">
        <p14:creationId xmlns:p14="http://schemas.microsoft.com/office/powerpoint/2010/main" val="1571087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Steeped</a:t>
            </a:r>
            <a:r>
              <a:rPr lang="en-US" baseline="0" dirty="0" smtClean="0"/>
              <a:t> scientific method</a:t>
            </a:r>
            <a:endParaRPr lang="en-US" dirty="0"/>
          </a:p>
        </p:txBody>
      </p:sp>
      <p:sp>
        <p:nvSpPr>
          <p:cNvPr id="4" name="Slide Number Placeholder 3"/>
          <p:cNvSpPr>
            <a:spLocks noGrp="1"/>
          </p:cNvSpPr>
          <p:nvPr>
            <p:ph type="sldNum" sz="quarter" idx="10"/>
          </p:nvPr>
        </p:nvSpPr>
        <p:spPr/>
        <p:txBody>
          <a:bodyPr/>
          <a:lstStyle/>
          <a:p>
            <a:fld id="{C9CB55AD-5E9A-8440-8B2C-6E30E8CDAEE0}" type="slidenum">
              <a:rPr lang="en-US" smtClean="0"/>
              <a:t>12</a:t>
            </a:fld>
            <a:endParaRPr lang="en-US"/>
          </a:p>
        </p:txBody>
      </p:sp>
    </p:spTree>
    <p:extLst>
      <p:ext uri="{BB962C8B-B14F-4D97-AF65-F5344CB8AC3E}">
        <p14:creationId xmlns:p14="http://schemas.microsoft.com/office/powerpoint/2010/main" val="6534728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err="1" smtClean="0"/>
              <a:t>Bria</a:t>
            </a:r>
            <a:endParaRPr lang="en-US" dirty="0"/>
          </a:p>
        </p:txBody>
      </p:sp>
      <p:sp>
        <p:nvSpPr>
          <p:cNvPr id="4" name="Slide Number Placeholder 3"/>
          <p:cNvSpPr>
            <a:spLocks noGrp="1"/>
          </p:cNvSpPr>
          <p:nvPr>
            <p:ph type="sldNum" sz="quarter" idx="10"/>
          </p:nvPr>
        </p:nvSpPr>
        <p:spPr/>
        <p:txBody>
          <a:bodyPr/>
          <a:lstStyle/>
          <a:p>
            <a:fld id="{C9CB55AD-5E9A-8440-8B2C-6E30E8CDAEE0}" type="slidenum">
              <a:rPr lang="en-US" smtClean="0"/>
              <a:t>13</a:t>
            </a:fld>
            <a:endParaRPr lang="en-US"/>
          </a:p>
        </p:txBody>
      </p:sp>
    </p:spTree>
    <p:extLst>
      <p:ext uri="{BB962C8B-B14F-4D97-AF65-F5344CB8AC3E}">
        <p14:creationId xmlns:p14="http://schemas.microsoft.com/office/powerpoint/2010/main" val="40546546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Shape 259"/>
          <p:cNvSpPr>
            <a:spLocks noGrp="1" noRot="1" noChangeAspect="1"/>
          </p:cNvSpPr>
          <p:nvPr>
            <p:ph type="sldImg" idx="2"/>
          </p:nvPr>
        </p:nvSpPr>
        <p:spPr>
          <a:xfrm>
            <a:off x="1181100" y="696913"/>
            <a:ext cx="4648200" cy="348615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60" name="Shape 260"/>
          <p:cNvSpPr txBox="1">
            <a:spLocks noGrp="1"/>
          </p:cNvSpPr>
          <p:nvPr>
            <p:ph type="body" idx="1"/>
          </p:nvPr>
        </p:nvSpPr>
        <p:spPr>
          <a:xfrm>
            <a:off x="701675" y="4416425"/>
            <a:ext cx="5606999" cy="4183200"/>
          </a:xfrm>
          <a:prstGeom prst="rect">
            <a:avLst/>
          </a:prstGeom>
        </p:spPr>
        <p:txBody>
          <a:bodyPr lIns="91425" tIns="91425" rIns="91425" bIns="91425" anchor="ctr" anchorCtr="0">
            <a:noAutofit/>
          </a:bodyPr>
          <a:lstStyle/>
          <a:p>
            <a:pPr lvl="0" rtl="0">
              <a:spcBef>
                <a:spcPts val="0"/>
              </a:spcBef>
              <a:buNone/>
            </a:pPr>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10" name="Title Placeholder 1"/>
          <p:cNvSpPr>
            <a:spLocks noGrp="1"/>
          </p:cNvSpPr>
          <p:nvPr>
            <p:ph type="title"/>
          </p:nvPr>
        </p:nvSpPr>
        <p:spPr>
          <a:xfrm>
            <a:off x="325651" y="313419"/>
            <a:ext cx="8361149" cy="617302"/>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11" name="Text Placeholder 2"/>
          <p:cNvSpPr>
            <a:spLocks noGrp="1"/>
          </p:cNvSpPr>
          <p:nvPr>
            <p:ph idx="1"/>
          </p:nvPr>
        </p:nvSpPr>
        <p:spPr>
          <a:xfrm>
            <a:off x="325651" y="1163400"/>
            <a:ext cx="8361149" cy="4953069"/>
          </a:xfrm>
          <a:prstGeom prst="rect">
            <a:avLst/>
          </a:prstGeom>
        </p:spPr>
        <p:txBody>
          <a:bodyPr vert="horz" lIns="91440" tIns="45720" rIns="91440" bIns="45720" rtlCol="0">
            <a:noAutofit/>
          </a:bodyPr>
          <a:lstStyle>
            <a:lvl1pPr>
              <a:defRPr sz="2400"/>
            </a:lvl1pPr>
            <a:lvl2pPr>
              <a:defRPr sz="2000"/>
            </a:lvl2pPr>
            <a:lvl3pPr>
              <a:defRPr sz="18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1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200">
                <a:solidFill>
                  <a:schemeClr val="accent4"/>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30200" y="1185333"/>
            <a:ext cx="8229600" cy="5242402"/>
          </a:xfrm>
        </p:spPr>
        <p:txBody>
          <a:bodyPr>
            <a:no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983234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3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200">
                <a:solidFill>
                  <a:schemeClr val="accent4"/>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330200" y="1185333"/>
            <a:ext cx="8229600" cy="5242402"/>
          </a:xfrm>
        </p:spPr>
        <p:txBody>
          <a:bodyPr>
            <a:no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81834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200">
                <a:solidFill>
                  <a:srgbClr val="000000"/>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30200" y="1185333"/>
            <a:ext cx="8229600" cy="5242402"/>
          </a:xfrm>
        </p:spPr>
        <p:txBody>
          <a:bodyPr>
            <a:no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721768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84E12C21-29DD-7946-B329-744FAC54B1D6}" type="datetimeFigureOut">
              <a:rPr lang="en-US" smtClean="0"/>
              <a:t>11/25/15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0DF1929A-B459-7A40-A4BE-0896C3F92C14}" type="slidenum">
              <a:rPr lang="en-US" smtClean="0"/>
              <a:t>‹#›</a:t>
            </a:fld>
            <a:endParaRPr lang="en-US"/>
          </a:p>
        </p:txBody>
      </p:sp>
    </p:spTree>
    <p:extLst>
      <p:ext uri="{BB962C8B-B14F-4D97-AF65-F5344CB8AC3E}">
        <p14:creationId xmlns:p14="http://schemas.microsoft.com/office/powerpoint/2010/main" val="108574799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4_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200">
                <a:solidFill>
                  <a:schemeClr val="accent4"/>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330200" y="1185333"/>
            <a:ext cx="8229600" cy="5242402"/>
          </a:xfrm>
        </p:spPr>
        <p:txBody>
          <a:bodyPr>
            <a:no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428475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sz="3200">
                <a:solidFill>
                  <a:schemeClr val="accent4"/>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330200" y="1185333"/>
            <a:ext cx="8229600" cy="5242402"/>
          </a:xfrm>
        </p:spPr>
        <p:txBody>
          <a:bodyPr>
            <a:no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71600" y="4341378"/>
            <a:ext cx="6400800" cy="1184772"/>
          </a:xfrm>
        </p:spPr>
        <p:txBody>
          <a:bodyPr>
            <a:noAutofit/>
          </a:bodyPr>
          <a:lstStyle>
            <a:lvl1pPr marL="0" indent="0" algn="ctr">
              <a:spcBef>
                <a:spcPts val="200"/>
              </a:spcBef>
              <a:buNone/>
              <a:defRPr sz="1800">
                <a:solidFill>
                  <a:schemeClr val="accent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7" name="Picture 6" descr="1024x768-01.png"/>
          <p:cNvPicPr>
            <a:picLocks noChangeAspect="1"/>
          </p:cNvPicPr>
          <p:nvPr userDrawn="1"/>
        </p:nvPicPr>
        <p:blipFill rotWithShape="1">
          <a:blip r:embed="rId2">
            <a:extLst>
              <a:ext uri="{28A0092B-C50C-407E-A947-70E740481C1C}">
                <a14:useLocalDpi xmlns:a14="http://schemas.microsoft.com/office/drawing/2010/main" val="0"/>
              </a:ext>
            </a:extLst>
          </a:blip>
          <a:srcRect t="1" b="45555"/>
          <a:stretch/>
        </p:blipFill>
        <p:spPr>
          <a:xfrm>
            <a:off x="0" y="0"/>
            <a:ext cx="9152623" cy="3738234"/>
          </a:xfrm>
          <a:prstGeom prst="rect">
            <a:avLst/>
          </a:prstGeom>
        </p:spPr>
      </p:pic>
      <p:sp>
        <p:nvSpPr>
          <p:cNvPr id="8" name="Rectangle 7"/>
          <p:cNvSpPr/>
          <p:nvPr userDrawn="1"/>
        </p:nvSpPr>
        <p:spPr>
          <a:xfrm>
            <a:off x="0" y="3733800"/>
            <a:ext cx="9144000" cy="76200"/>
          </a:xfrm>
          <a:prstGeom prst="rect">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latin typeface="Avenir Book"/>
              <a:cs typeface="Avenir Book"/>
            </a:endParaRPr>
          </a:p>
        </p:txBody>
      </p:sp>
      <p:sp>
        <p:nvSpPr>
          <p:cNvPr id="9" name="Isosceles Triangle 8"/>
          <p:cNvSpPr/>
          <p:nvPr userDrawn="1"/>
        </p:nvSpPr>
        <p:spPr>
          <a:xfrm rot="10800000">
            <a:off x="4419600" y="3810000"/>
            <a:ext cx="304800" cy="228600"/>
          </a:xfrm>
          <a:prstGeom prst="triangle">
            <a:avLst/>
          </a:prstGeom>
          <a:solidFill>
            <a:srgbClr val="505557"/>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dirty="0">
              <a:latin typeface="Avenir Book"/>
              <a:cs typeface="Avenir Book"/>
            </a:endParaRPr>
          </a:p>
        </p:txBody>
      </p:sp>
      <p:sp>
        <p:nvSpPr>
          <p:cNvPr id="2" name="Title 1"/>
          <p:cNvSpPr>
            <a:spLocks noGrp="1"/>
          </p:cNvSpPr>
          <p:nvPr>
            <p:ph type="ctrTitle"/>
          </p:nvPr>
        </p:nvSpPr>
        <p:spPr>
          <a:xfrm>
            <a:off x="685800" y="1521673"/>
            <a:ext cx="7772400" cy="1470025"/>
          </a:xfrm>
        </p:spPr>
        <p:txBody>
          <a:bodyPr>
            <a:noAutofit/>
          </a:bodyPr>
          <a:lstStyle>
            <a:lvl1pPr algn="ctr">
              <a:defRPr sz="4000">
                <a:solidFill>
                  <a:schemeClr val="bg1"/>
                </a:solidFill>
              </a:defRPr>
            </a:lvl1pPr>
          </a:lstStyle>
          <a:p>
            <a:r>
              <a:rPr lang="en-US" dirty="0" smtClean="0"/>
              <a:t>Click to edit Master title style</a:t>
            </a:r>
            <a:endParaRPr lang="en-US" dirty="0"/>
          </a:p>
        </p:txBody>
      </p:sp>
      <p:sp>
        <p:nvSpPr>
          <p:cNvPr id="12" name="Rectangle 11"/>
          <p:cNvSpPr/>
          <p:nvPr userDrawn="1"/>
        </p:nvSpPr>
        <p:spPr>
          <a:xfrm>
            <a:off x="10855" y="6393928"/>
            <a:ext cx="9141768" cy="49664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 name="Picture 9" descr="Untitled-10.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3935926" y="5771286"/>
            <a:ext cx="1313157" cy="815784"/>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pic>
        <p:nvPicPr>
          <p:cNvPr id="8" name="Picture 7" descr="1024x768-01.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0856"/>
            <a:ext cx="9144000" cy="6858000"/>
          </a:xfrm>
          <a:prstGeom prst="rect">
            <a:avLst/>
          </a:prstGeom>
        </p:spPr>
      </p:pic>
      <p:sp>
        <p:nvSpPr>
          <p:cNvPr id="2" name="Title 1"/>
          <p:cNvSpPr>
            <a:spLocks noGrp="1"/>
          </p:cNvSpPr>
          <p:nvPr>
            <p:ph type="title"/>
          </p:nvPr>
        </p:nvSpPr>
        <p:spPr>
          <a:xfrm>
            <a:off x="830862" y="2800243"/>
            <a:ext cx="7950852" cy="2236702"/>
          </a:xfrm>
        </p:spPr>
        <p:txBody>
          <a:bodyPr anchor="t">
            <a:noAutofit/>
          </a:bodyPr>
          <a:lstStyle>
            <a:lvl1pPr algn="l">
              <a:defRPr sz="3600" b="0" cap="all">
                <a:solidFill>
                  <a:srgbClr val="FFFFFF"/>
                </a:solidFill>
              </a:defRPr>
            </a:lvl1pPr>
          </a:lstStyle>
          <a:p>
            <a:r>
              <a:rPr lang="en-US" dirty="0" smtClean="0"/>
              <a:t>Click to edit Master title style</a:t>
            </a:r>
            <a:endParaRPr lang="en-US" dirty="0"/>
          </a:p>
        </p:txBody>
      </p:sp>
      <p:pic>
        <p:nvPicPr>
          <p:cNvPr id="10" name="Picture 9"/>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61607" y="6558588"/>
            <a:ext cx="753568" cy="321123"/>
          </a:xfrm>
          <a:prstGeom prst="rect">
            <a:avLst/>
          </a:prstGeom>
        </p:spPr>
      </p:pic>
      <p:sp>
        <p:nvSpPr>
          <p:cNvPr id="5" name="Slide Number Placeholder 2"/>
          <p:cNvSpPr txBox="1">
            <a:spLocks/>
          </p:cNvSpPr>
          <p:nvPr userDrawn="1"/>
        </p:nvSpPr>
        <p:spPr>
          <a:xfrm>
            <a:off x="8724775" y="6569876"/>
            <a:ext cx="43861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F6ABC4-514A-B747-B427-C5D408A8336E}" type="slidenum">
              <a:rPr lang="en-US" sz="1000" b="0" smtClean="0">
                <a:solidFill>
                  <a:schemeClr val="bg1"/>
                </a:solidFill>
                <a:latin typeface="Arial"/>
              </a:rPr>
              <a:pPr/>
              <a:t>‹#›</a:t>
            </a:fld>
            <a:endParaRPr lang="en-US" sz="1000" b="0" dirty="0">
              <a:solidFill>
                <a:schemeClr val="bg1"/>
              </a:solidFill>
              <a:latin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normAutofit/>
          </a:bodyPr>
          <a:lstStyle>
            <a:lvl1pPr>
              <a:defRPr sz="2400"/>
            </a:lvl1pPr>
            <a:lvl2pPr>
              <a:defRPr sz="2000"/>
            </a:lvl2pPr>
            <a:lvl3pPr>
              <a:defRPr sz="1800"/>
            </a:lvl3pPr>
            <a:lvl4pPr>
              <a:defRPr sz="1600"/>
            </a:lvl4pPr>
            <a:lvl5pPr>
              <a:defRPr sz="16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Drag picture to placeholder or click icon to add</a:t>
            </a:r>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2B5B9F91-B084-5940-A49B-C46BA0D516AA}" type="datetime1">
              <a:rPr lang="en-US" smtClean="0"/>
              <a:pPr/>
              <a:t>11/25/15</a:t>
            </a:fld>
            <a:endParaRPr lang="en-US" dirty="0"/>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5" name="Slide Number Placeholder 4"/>
          <p:cNvSpPr>
            <a:spLocks noGrp="1"/>
          </p:cNvSpPr>
          <p:nvPr>
            <p:ph type="sldNum" sz="quarter" idx="12"/>
          </p:nvPr>
        </p:nvSpPr>
        <p:spPr>
          <a:xfrm>
            <a:off x="6934200" y="6496050"/>
            <a:ext cx="2133600" cy="365125"/>
          </a:xfrm>
          <a:prstGeom prst="rect">
            <a:avLst/>
          </a:prstGeom>
        </p:spPr>
        <p:txBody>
          <a:bodyPr/>
          <a:lstStyle/>
          <a:p>
            <a:fld id="{F3A0DA8F-5581-374B-9CD2-A5D2530CF518}" type="slidenum">
              <a:rPr lang="en-US" smtClean="0"/>
              <a:pPr/>
              <a:t>‹#›</a:t>
            </a:fld>
            <a:endParaRPr lang="en-US" dirty="0"/>
          </a:p>
        </p:txBody>
      </p:sp>
    </p:spTree>
    <p:extLst>
      <p:ext uri="{BB962C8B-B14F-4D97-AF65-F5344CB8AC3E}">
        <p14:creationId xmlns:p14="http://schemas.microsoft.com/office/powerpoint/2010/main" val="14086456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330200" y="328730"/>
            <a:ext cx="8229600" cy="578521"/>
          </a:xfrm>
        </p:spPr>
        <p:txBody>
          <a:bodyPr/>
          <a:lstStyle/>
          <a:p>
            <a:r>
              <a:rPr lang="en-US" dirty="0" smtClean="0"/>
              <a:t>Click to edit Master title style</a:t>
            </a:r>
            <a:endParaRPr lang="en-US" dirty="0"/>
          </a:p>
        </p:txBody>
      </p:sp>
      <p:sp>
        <p:nvSpPr>
          <p:cNvPr id="8" name="Content Placeholder 2"/>
          <p:cNvSpPr>
            <a:spLocks noGrp="1"/>
          </p:cNvSpPr>
          <p:nvPr>
            <p:ph sz="half" idx="1"/>
          </p:nvPr>
        </p:nvSpPr>
        <p:spPr>
          <a:xfrm>
            <a:off x="330200" y="1185333"/>
            <a:ext cx="8229600" cy="5242402"/>
          </a:xfrm>
        </p:spPr>
        <p:txBody>
          <a:bodyPr>
            <a:noAutofit/>
          </a:bodyPr>
          <a:lstStyle>
            <a:lvl1pPr>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82166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76436128"/>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30200" y="328730"/>
            <a:ext cx="8229600" cy="578521"/>
          </a:xfrm>
          <a:prstGeom prst="rect">
            <a:avLst/>
          </a:prstGeom>
        </p:spPr>
        <p:txBody>
          <a:bodyPr vert="horz" lIns="91440" tIns="45720" rIns="91440" bIns="45720" rtlCol="0" anchor="ctr">
            <a:no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330200" y="1141994"/>
            <a:ext cx="8229600" cy="5254689"/>
          </a:xfrm>
          <a:prstGeom prst="rect">
            <a:avLst/>
          </a:prstGeom>
        </p:spPr>
        <p:txBody>
          <a:bodyPr vert="horz" lIns="91440" tIns="45720" rIns="91440" bIns="45720" rtlCol="0">
            <a:no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p:nvPr userDrawn="1"/>
        </p:nvSpPr>
        <p:spPr>
          <a:xfrm>
            <a:off x="0" y="0"/>
            <a:ext cx="9144000" cy="155448"/>
          </a:xfrm>
          <a:prstGeom prst="rect">
            <a:avLst/>
          </a:prstGeom>
          <a:gradFill flip="none" rotWithShape="1">
            <a:gsLst>
              <a:gs pos="0">
                <a:schemeClr val="accent4"/>
              </a:gs>
              <a:gs pos="100000">
                <a:srgbClr val="DF6425"/>
              </a:gs>
            </a:gsLst>
            <a:lin ang="0" scaled="1"/>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6" name="Picture 5"/>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7958594" y="6560740"/>
            <a:ext cx="748519" cy="318971"/>
          </a:xfrm>
          <a:prstGeom prst="rect">
            <a:avLst/>
          </a:prstGeom>
        </p:spPr>
      </p:pic>
      <p:sp>
        <p:nvSpPr>
          <p:cNvPr id="7" name="Slide Number Placeholder 2"/>
          <p:cNvSpPr txBox="1">
            <a:spLocks/>
          </p:cNvSpPr>
          <p:nvPr userDrawn="1"/>
        </p:nvSpPr>
        <p:spPr>
          <a:xfrm>
            <a:off x="8724775" y="6569876"/>
            <a:ext cx="438613" cy="3651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F6ABC4-514A-B747-B427-C5D408A8336E}" type="slidenum">
              <a:rPr lang="en-US" sz="1000" b="0" smtClean="0">
                <a:solidFill>
                  <a:schemeClr val="bg1">
                    <a:lumMod val="50000"/>
                  </a:schemeClr>
                </a:solidFill>
                <a:latin typeface="Arial"/>
              </a:rPr>
              <a:pPr/>
              <a:t>‹#›</a:t>
            </a:fld>
            <a:endParaRPr lang="en-US" sz="1000" b="0" dirty="0">
              <a:solidFill>
                <a:schemeClr val="bg1">
                  <a:lumMod val="50000"/>
                </a:schemeClr>
              </a:solidFill>
              <a:latin typeface="Arial"/>
            </a:endParaRPr>
          </a:p>
        </p:txBody>
      </p:sp>
    </p:spTree>
  </p:cSld>
  <p:clrMap bg1="lt1" tx1="dk1" bg2="lt2" tx2="dk2" accent1="accent1" accent2="accent2" accent3="accent3" accent4="accent4" accent5="accent5" accent6="accent6" hlink="hlink" folHlink="folHlink"/>
  <p:sldLayoutIdLst>
    <p:sldLayoutId id="2147483677" r:id="rId1"/>
    <p:sldLayoutId id="2147483676" r:id="rId2"/>
    <p:sldLayoutId id="2147483673" r:id="rId3"/>
    <p:sldLayoutId id="2147483675" r:id="rId4"/>
    <p:sldLayoutId id="2147483680" r:id="rId5"/>
    <p:sldLayoutId id="2147483681" r:id="rId6"/>
    <p:sldLayoutId id="2147483682" r:id="rId7"/>
    <p:sldLayoutId id="2147483684" r:id="rId8"/>
    <p:sldLayoutId id="2147483686" r:id="rId9"/>
    <p:sldLayoutId id="2147483689" r:id="rId10"/>
    <p:sldLayoutId id="2147483690" r:id="rId11"/>
    <p:sldLayoutId id="2147483691" r:id="rId12"/>
    <p:sldLayoutId id="2147483692" r:id="rId13"/>
    <p:sldLayoutId id="2147483693" r:id="rId14"/>
  </p:sldLayoutIdLst>
  <p:hf hdr="0" ftr="0" dt="0"/>
  <p:txStyles>
    <p:titleStyle>
      <a:lvl1pPr algn="l" defTabSz="457200" rtl="0" eaLnBrk="1" latinLnBrk="0" hangingPunct="1">
        <a:spcBef>
          <a:spcPct val="0"/>
        </a:spcBef>
        <a:buNone/>
        <a:defRPr sz="3200" kern="1200">
          <a:solidFill>
            <a:schemeClr val="accent4"/>
          </a:solidFill>
          <a:latin typeface="+mj-lt"/>
          <a:ea typeface="+mj-ea"/>
          <a:cs typeface="+mj-cs"/>
        </a:defRPr>
      </a:lvl1pPr>
    </p:titleStyle>
    <p:bodyStyle>
      <a:lvl1pPr marL="233363" indent="-233363"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4" Type="http://schemas.openxmlformats.org/officeDocument/2006/relationships/image" Target="../media/image6.emf"/><Relationship Id="rId1" Type="http://schemas.openxmlformats.org/officeDocument/2006/relationships/slideLayout" Target="../slideLayouts/slideLayout9.xml"/><Relationship Id="rId2"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22.emf"/><Relationship Id="rId4" Type="http://schemas.openxmlformats.org/officeDocument/2006/relationships/image" Target="../media/image26.png"/><Relationship Id="rId5" Type="http://schemas.openxmlformats.org/officeDocument/2006/relationships/image" Target="../media/image18.png"/><Relationship Id="rId6" Type="http://schemas.openxmlformats.org/officeDocument/2006/relationships/image" Target="../media/image27.png"/><Relationship Id="rId7" Type="http://schemas.openxmlformats.org/officeDocument/2006/relationships/image" Target="../media/image28.png"/><Relationship Id="rId1" Type="http://schemas.openxmlformats.org/officeDocument/2006/relationships/slideLayout" Target="../slideLayouts/slideLayout11.xml"/><Relationship Id="rId2" Type="http://schemas.openxmlformats.org/officeDocument/2006/relationships/notesSlide" Target="../notesSlides/notesSlide5.xml"/></Relationships>
</file>

<file path=ppt/slides/_rels/slide11.xml.rels><?xml version="1.0" encoding="UTF-8" standalone="yes"?>
<Relationships xmlns="http://schemas.openxmlformats.org/package/2006/relationships"><Relationship Id="rId11" Type="http://schemas.openxmlformats.org/officeDocument/2006/relationships/image" Target="../media/image33.png"/><Relationship Id="rId12" Type="http://schemas.microsoft.com/office/2007/relationships/hdphoto" Target="../media/hdphoto6.wdp"/><Relationship Id="rId13" Type="http://schemas.openxmlformats.org/officeDocument/2006/relationships/image" Target="../media/image34.png"/><Relationship Id="rId14" Type="http://schemas.microsoft.com/office/2007/relationships/hdphoto" Target="../media/hdphoto7.wdp"/><Relationship Id="rId15" Type="http://schemas.openxmlformats.org/officeDocument/2006/relationships/image" Target="../media/image35.png"/><Relationship Id="rId16" Type="http://schemas.microsoft.com/office/2007/relationships/hdphoto" Target="../media/hdphoto8.wdp"/><Relationship Id="rId17" Type="http://schemas.openxmlformats.org/officeDocument/2006/relationships/image" Target="../media/image36.png"/><Relationship Id="rId18" Type="http://schemas.microsoft.com/office/2007/relationships/hdphoto" Target="../media/hdphoto9.wdp"/><Relationship Id="rId1" Type="http://schemas.openxmlformats.org/officeDocument/2006/relationships/slideLayout" Target="../slideLayouts/slideLayout12.xml"/><Relationship Id="rId2" Type="http://schemas.openxmlformats.org/officeDocument/2006/relationships/notesSlide" Target="../notesSlides/notesSlide6.xml"/><Relationship Id="rId3" Type="http://schemas.openxmlformats.org/officeDocument/2006/relationships/image" Target="../media/image29.jpeg"/><Relationship Id="rId4" Type="http://schemas.microsoft.com/office/2007/relationships/hdphoto" Target="../media/hdphoto2.wdp"/><Relationship Id="rId5" Type="http://schemas.openxmlformats.org/officeDocument/2006/relationships/image" Target="../media/image30.jpeg"/><Relationship Id="rId6" Type="http://schemas.microsoft.com/office/2007/relationships/hdphoto" Target="../media/hdphoto3.wdp"/><Relationship Id="rId7" Type="http://schemas.openxmlformats.org/officeDocument/2006/relationships/image" Target="../media/image31.jpeg"/><Relationship Id="rId8" Type="http://schemas.microsoft.com/office/2007/relationships/hdphoto" Target="../media/hdphoto4.wdp"/><Relationship Id="rId9" Type="http://schemas.openxmlformats.org/officeDocument/2006/relationships/image" Target="../media/image32.jpeg"/><Relationship Id="rId10" Type="http://schemas.microsoft.com/office/2007/relationships/hdphoto" Target="../media/hdphoto5.wdp"/></Relationships>
</file>

<file path=ppt/slides/_rels/slide12.xml.rels><?xml version="1.0" encoding="UTF-8" standalone="yes"?>
<Relationships xmlns="http://schemas.openxmlformats.org/package/2006/relationships"><Relationship Id="rId3" Type="http://schemas.openxmlformats.org/officeDocument/2006/relationships/image" Target="../media/image37.png"/><Relationship Id="rId4" Type="http://schemas.openxmlformats.org/officeDocument/2006/relationships/image" Target="../media/image38.png"/><Relationship Id="rId5" Type="http://schemas.openxmlformats.org/officeDocument/2006/relationships/image" Target="../media/image39.png"/><Relationship Id="rId6" Type="http://schemas.openxmlformats.org/officeDocument/2006/relationships/image" Target="../media/image40.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8.xml"/><Relationship Id="rId3" Type="http://schemas.openxmlformats.org/officeDocument/2006/relationships/image" Target="../media/image4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4" Type="http://schemas.microsoft.com/office/2007/relationships/hdphoto" Target="../media/hdphoto10.wdp"/><Relationship Id="rId5" Type="http://schemas.openxmlformats.org/officeDocument/2006/relationships/image" Target="../media/image44.png"/><Relationship Id="rId1" Type="http://schemas.openxmlformats.org/officeDocument/2006/relationships/slideLayout" Target="../slideLayouts/slideLayout8.xml"/><Relationship Id="rId2" Type="http://schemas.openxmlformats.org/officeDocument/2006/relationships/notesSlide" Target="../notesSlides/notesSlide9.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xml"/><Relationship Id="rId3" Type="http://schemas.openxmlformats.org/officeDocument/2006/relationships/image" Target="../media/image7.emf"/></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7.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everfi.com/login" TargetMode="Externa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emf"/><Relationship Id="rId5" Type="http://schemas.openxmlformats.org/officeDocument/2006/relationships/image" Target="../media/image10.emf"/><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4" Type="http://schemas.openxmlformats.org/officeDocument/2006/relationships/image" Target="../media/image13.png"/><Relationship Id="rId5" Type="http://schemas.openxmlformats.org/officeDocument/2006/relationships/image" Target="../media/image14.png"/><Relationship Id="rId1" Type="http://schemas.openxmlformats.org/officeDocument/2006/relationships/slideLayout" Target="../slideLayouts/slideLayout2.xml"/><Relationship Id="rId2"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16.png"/><Relationship Id="rId5" Type="http://schemas.openxmlformats.org/officeDocument/2006/relationships/image" Target="../media/image17.png"/><Relationship Id="rId6" Type="http://schemas.openxmlformats.org/officeDocument/2006/relationships/image" Target="../media/image18.png"/><Relationship Id="rId7" Type="http://schemas.openxmlformats.org/officeDocument/2006/relationships/image" Target="../media/image19.png"/><Relationship Id="rId8" Type="http://schemas.openxmlformats.org/officeDocument/2006/relationships/image" Target="../media/image20.png"/><Relationship Id="rId9" Type="http://schemas.openxmlformats.org/officeDocument/2006/relationships/image" Target="../media/image21.png"/><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4" Type="http://schemas.openxmlformats.org/officeDocument/2006/relationships/image" Target="../media/image22.emf"/><Relationship Id="rId5" Type="http://schemas.openxmlformats.org/officeDocument/2006/relationships/image" Target="../media/image23.png"/><Relationship Id="rId6" Type="http://schemas.openxmlformats.org/officeDocument/2006/relationships/image" Target="../media/image18.png"/><Relationship Id="rId7" Type="http://schemas.openxmlformats.org/officeDocument/2006/relationships/image" Target="../media/image24.png"/><Relationship Id="rId8" Type="http://schemas.openxmlformats.org/officeDocument/2006/relationships/image" Target="../media/image25.jpeg"/><Relationship Id="rId1" Type="http://schemas.openxmlformats.org/officeDocument/2006/relationships/slideLayout" Target="../slideLayouts/slideLayout8.xml"/><Relationship Id="rId2" Type="http://schemas.openxmlformats.org/officeDocument/2006/relationships/notesSlide" Target="../notesSlides/notesSlide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10672949773_b9c08a75f9_o.jpg"/>
          <p:cNvPicPr>
            <a:picLocks noChangeAspect="1"/>
          </p:cNvPicPr>
          <p:nvPr/>
        </p:nvPicPr>
        <p:blipFill rotWithShape="1">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rcRect/>
          <a:stretch/>
        </p:blipFill>
        <p:spPr>
          <a:xfrm>
            <a:off x="0" y="0"/>
            <a:ext cx="9144000" cy="6883400"/>
          </a:xfrm>
          <a:prstGeom prst="rect">
            <a:avLst/>
          </a:prstGeom>
        </p:spPr>
      </p:pic>
      <p:sp>
        <p:nvSpPr>
          <p:cNvPr id="3" name="Rectangle 2"/>
          <p:cNvSpPr/>
          <p:nvPr/>
        </p:nvSpPr>
        <p:spPr>
          <a:xfrm>
            <a:off x="0" y="-25400"/>
            <a:ext cx="9144000" cy="6900672"/>
          </a:xfrm>
          <a:prstGeom prst="rect">
            <a:avLst/>
          </a:prstGeom>
          <a:solidFill>
            <a:schemeClr val="bg1">
              <a:alpha val="58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4" name="Rectangle 3"/>
          <p:cNvSpPr/>
          <p:nvPr/>
        </p:nvSpPr>
        <p:spPr>
          <a:xfrm>
            <a:off x="0" y="-25400"/>
            <a:ext cx="9144000" cy="6900672"/>
          </a:xfrm>
          <a:prstGeom prst="rect">
            <a:avLst/>
          </a:prstGeom>
          <a:solidFill>
            <a:srgbClr val="000000">
              <a:alpha val="58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Title 1"/>
          <p:cNvSpPr txBox="1">
            <a:spLocks/>
          </p:cNvSpPr>
          <p:nvPr/>
        </p:nvSpPr>
        <p:spPr>
          <a:xfrm>
            <a:off x="685800" y="2944296"/>
            <a:ext cx="7772400" cy="656167"/>
          </a:xfrm>
          <a:prstGeom prst="rect">
            <a:avLst/>
          </a:prstGeom>
        </p:spPr>
        <p:txBody>
          <a:bodyPr wrap="square" anchor="t" anchorCtr="0">
            <a:noAutofit/>
          </a:bodyPr>
          <a:lstStyle>
            <a:lvl1pPr algn="l" defTabSz="457200" rtl="0" eaLnBrk="1" latinLnBrk="0" hangingPunct="1">
              <a:spcBef>
                <a:spcPct val="0"/>
              </a:spcBef>
              <a:buNone/>
              <a:defRPr sz="3200" b="0" i="0" kern="1200" spc="0">
                <a:solidFill>
                  <a:srgbClr val="FFFFFF"/>
                </a:solidFill>
                <a:latin typeface="Lato Light"/>
                <a:ea typeface="+mj-ea"/>
                <a:cs typeface="Lato Light"/>
              </a:defRPr>
            </a:lvl1pPr>
          </a:lstStyle>
          <a:p>
            <a:r>
              <a:rPr lang="en-US" sz="3600" dirty="0" err="1" smtClean="0"/>
              <a:t>EverFi’s</a:t>
            </a:r>
            <a:r>
              <a:rPr lang="en-US" sz="3600" dirty="0" smtClean="0"/>
              <a:t> Blended Learning Programs</a:t>
            </a:r>
            <a:endParaRPr lang="en-US" sz="3600" dirty="0"/>
          </a:p>
        </p:txBody>
      </p:sp>
      <p:sp>
        <p:nvSpPr>
          <p:cNvPr id="12" name="Rectangle 11"/>
          <p:cNvSpPr/>
          <p:nvPr/>
        </p:nvSpPr>
        <p:spPr>
          <a:xfrm>
            <a:off x="533400" y="1600200"/>
            <a:ext cx="85344" cy="3657600"/>
          </a:xfrm>
          <a:prstGeom prst="rect">
            <a:avLst/>
          </a:prstGeom>
          <a:solidFill>
            <a:srgbClr val="D9531E">
              <a:alpha val="70000"/>
            </a:srgbClr>
          </a:solidFill>
          <a:ln w="9525" cap="flat" cmpd="sng" algn="ctr">
            <a:noFill/>
            <a:prstDash val="solid"/>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solidFill>
              <a:effectLst/>
              <a:uLnTx/>
              <a:uFillTx/>
              <a:latin typeface="Calibri"/>
              <a:ea typeface="+mn-ea"/>
              <a:cs typeface="+mn-cs"/>
            </a:endParaRPr>
          </a:p>
        </p:txBody>
      </p:sp>
      <p:pic>
        <p:nvPicPr>
          <p:cNvPr id="13" name="Picture 12" descr="EverFi_WordMark_Reversed.eps"/>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078196" y="6477000"/>
            <a:ext cx="913423" cy="208589"/>
          </a:xfrm>
          <a:prstGeom prst="rect">
            <a:avLst/>
          </a:prstGeom>
        </p:spPr>
      </p:pic>
      <p:sp>
        <p:nvSpPr>
          <p:cNvPr id="14" name="Subtitle 2"/>
          <p:cNvSpPr txBox="1">
            <a:spLocks/>
          </p:cNvSpPr>
          <p:nvPr/>
        </p:nvSpPr>
        <p:spPr>
          <a:xfrm>
            <a:off x="685800" y="4559665"/>
            <a:ext cx="6355077" cy="660400"/>
          </a:xfrm>
          <a:prstGeom prst="rect">
            <a:avLst/>
          </a:prstGeom>
        </p:spPr>
        <p:txBody>
          <a:bodyPr wrap="square">
            <a:noAutofit/>
          </a:bodyPr>
          <a:lstStyle>
            <a:lvl1pPr marL="0" indent="0" algn="l" defTabSz="457200" rtl="0" eaLnBrk="1" latinLnBrk="0" hangingPunct="1">
              <a:spcBef>
                <a:spcPct val="20000"/>
              </a:spcBef>
              <a:buSzPct val="50000"/>
              <a:buFont typeface="Arial"/>
              <a:buNone/>
              <a:defRPr sz="1800" b="0" i="0" kern="1200" spc="0">
                <a:solidFill>
                  <a:srgbClr val="FFFFFF"/>
                </a:solidFill>
                <a:latin typeface="Lato Light"/>
                <a:ea typeface="+mn-ea"/>
                <a:cs typeface="Lato Light"/>
              </a:defRPr>
            </a:lvl1pPr>
            <a:lvl2pPr marL="457200" indent="0" algn="ctr" defTabSz="457200" rtl="0" eaLnBrk="1" latinLnBrk="0" hangingPunct="1">
              <a:spcBef>
                <a:spcPct val="20000"/>
              </a:spcBef>
              <a:buSzPct val="50000"/>
              <a:buFont typeface="Arial"/>
              <a:buNone/>
              <a:defRPr sz="1500" b="0" i="0" kern="1200">
                <a:solidFill>
                  <a:schemeClr val="tx1">
                    <a:tint val="75000"/>
                  </a:schemeClr>
                </a:solidFill>
                <a:latin typeface="Lato Light"/>
                <a:ea typeface="+mn-ea"/>
                <a:cs typeface="Lato Light"/>
              </a:defRPr>
            </a:lvl2pPr>
            <a:lvl3pPr marL="914400" indent="0" algn="ctr" defTabSz="457200" rtl="0" eaLnBrk="1" latinLnBrk="0" hangingPunct="1">
              <a:spcBef>
                <a:spcPct val="20000"/>
              </a:spcBef>
              <a:buSzPct val="50000"/>
              <a:buFont typeface="Arial"/>
              <a:buNone/>
              <a:defRPr sz="1400" b="0" i="0" kern="1200">
                <a:solidFill>
                  <a:schemeClr val="tx1">
                    <a:tint val="75000"/>
                  </a:schemeClr>
                </a:solidFill>
                <a:latin typeface="Lato Light"/>
                <a:ea typeface="+mn-ea"/>
                <a:cs typeface="Lato Light"/>
              </a:defRPr>
            </a:lvl3pPr>
            <a:lvl4pPr marL="1371600" indent="0" algn="ctr" defTabSz="457200" rtl="0" eaLnBrk="1" latinLnBrk="0" hangingPunct="1">
              <a:spcBef>
                <a:spcPct val="20000"/>
              </a:spcBef>
              <a:buSzPct val="50000"/>
              <a:buFont typeface="Arial"/>
              <a:buNone/>
              <a:defRPr sz="1300" b="0" i="0" kern="1200">
                <a:solidFill>
                  <a:schemeClr val="tx1">
                    <a:tint val="75000"/>
                  </a:schemeClr>
                </a:solidFill>
                <a:latin typeface="Lato Light"/>
                <a:ea typeface="+mn-ea"/>
                <a:cs typeface="Lato Light"/>
              </a:defRPr>
            </a:lvl4pPr>
            <a:lvl5pPr marL="1828800" indent="0" algn="ctr" defTabSz="457200" rtl="0" eaLnBrk="1" latinLnBrk="0" hangingPunct="1">
              <a:spcBef>
                <a:spcPct val="20000"/>
              </a:spcBef>
              <a:buSzPct val="50000"/>
              <a:buFont typeface="Arial"/>
              <a:buNone/>
              <a:defRPr sz="1600" b="0" i="0" kern="1200">
                <a:solidFill>
                  <a:schemeClr val="tx1">
                    <a:tint val="75000"/>
                  </a:schemeClr>
                </a:solidFill>
                <a:latin typeface="Lato Light"/>
                <a:ea typeface="+mn-ea"/>
                <a:cs typeface="Lato Light"/>
              </a:defRPr>
            </a:lvl5pPr>
            <a:lvl6pPr marL="22860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6pPr>
            <a:lvl7pPr marL="27432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7pPr>
            <a:lvl8pPr marL="32004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8pPr>
            <a:lvl9pPr marL="3657600" indent="0" algn="ctr" defTabSz="457200" rtl="0" eaLnBrk="1" latinLnBrk="0" hangingPunct="1">
              <a:spcBef>
                <a:spcPct val="20000"/>
              </a:spcBef>
              <a:buFont typeface="Arial"/>
              <a:buNone/>
              <a:defRPr sz="2000" kern="1200">
                <a:solidFill>
                  <a:schemeClr val="tx1">
                    <a:tint val="75000"/>
                  </a:schemeClr>
                </a:solidFill>
                <a:latin typeface="+mn-lt"/>
                <a:ea typeface="+mn-ea"/>
                <a:cs typeface="+mn-cs"/>
              </a:defRPr>
            </a:lvl9pPr>
          </a:lstStyle>
          <a:p>
            <a:r>
              <a:rPr lang="en-US" sz="2000" dirty="0" smtClean="0"/>
              <a:t>Jenny Nakamura</a:t>
            </a:r>
          </a:p>
          <a:p>
            <a:r>
              <a:rPr lang="en-US" sz="2000" dirty="0" smtClean="0"/>
              <a:t>EverFi Schools Manager</a:t>
            </a:r>
            <a:endParaRPr lang="en-US" sz="2000" dirty="0"/>
          </a:p>
        </p:txBody>
      </p:sp>
      <p:cxnSp>
        <p:nvCxnSpPr>
          <p:cNvPr id="16" name="Straight Connector 15"/>
          <p:cNvCxnSpPr/>
          <p:nvPr/>
        </p:nvCxnSpPr>
        <p:spPr>
          <a:xfrm>
            <a:off x="762000" y="3835400"/>
            <a:ext cx="7541514" cy="0"/>
          </a:xfrm>
          <a:prstGeom prst="line">
            <a:avLst/>
          </a:prstGeom>
          <a:ln w="12700" cmpd="sng">
            <a:solidFill>
              <a:srgbClr val="FFFFFF"/>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83838862"/>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64408" y="1762661"/>
            <a:ext cx="5155144" cy="3346262"/>
          </a:xfrm>
          <a:prstGeom prst="rect">
            <a:avLst/>
          </a:prstGeom>
          <a:noFill/>
          <a:ln>
            <a:noFill/>
          </a:ln>
          <a:effectLst/>
          <a:extLst/>
        </p:spPr>
        <p:txBody>
          <a:bodyPr lIns="38100" tIns="38100" rIns="38100" bIns="38100"/>
          <a:lstStyle>
            <a:lvl1pPr marL="342900" indent="-3429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1pPr>
            <a:lvl2pPr marL="704850" indent="-285750" algn="l" rtl="0" fontAlgn="base">
              <a:spcBef>
                <a:spcPts val="700"/>
              </a:spcBef>
              <a:spcAft>
                <a:spcPct val="0"/>
              </a:spcAft>
              <a:buClr>
                <a:srgbClr val="404040"/>
              </a:buClr>
              <a:buSzPct val="100000"/>
              <a:buFont typeface="Arial" charset="0"/>
              <a:buChar char="–"/>
              <a:defRPr sz="2800">
                <a:solidFill>
                  <a:srgbClr val="404040"/>
                </a:solidFill>
                <a:latin typeface="+mn-lt"/>
                <a:ea typeface="+mn-ea"/>
                <a:cs typeface="+mn-cs"/>
                <a:sym typeface="Calibri" charset="0"/>
              </a:defRPr>
            </a:lvl2pPr>
            <a:lvl3pPr marL="1104900" indent="-228600" algn="l" rtl="0" fontAlgn="base">
              <a:spcBef>
                <a:spcPts val="600"/>
              </a:spcBef>
              <a:spcAft>
                <a:spcPct val="0"/>
              </a:spcAft>
              <a:buClr>
                <a:srgbClr val="404040"/>
              </a:buClr>
              <a:buSzPct val="100000"/>
              <a:buFont typeface="Arial" charset="0"/>
              <a:buChar char="•"/>
              <a:defRPr sz="2400">
                <a:solidFill>
                  <a:srgbClr val="404040"/>
                </a:solidFill>
                <a:latin typeface="+mn-lt"/>
                <a:ea typeface="+mn-ea"/>
                <a:cs typeface="+mn-cs"/>
                <a:sym typeface="Calibri" charset="0"/>
              </a:defRPr>
            </a:lvl3pPr>
            <a:lvl4pPr marL="15621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4pPr>
            <a:lvl5pPr marL="20193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5pPr>
            <a:lvl6pPr marL="24765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6pPr>
            <a:lvl7pPr marL="29337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7pPr>
            <a:lvl8pPr marL="33909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8pPr>
            <a:lvl9pPr marL="38481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9pPr>
          </a:lstStyle>
          <a:p>
            <a:pPr marL="457200" lvl="1" indent="0" defTabSz="914400">
              <a:buFont typeface="Arial" charset="0"/>
              <a:buNone/>
              <a:defRPr/>
            </a:pPr>
            <a:r>
              <a:rPr lang="en-US" sz="2000" b="1" i="1" dirty="0" smtClean="0">
                <a:solidFill>
                  <a:srgbClr val="000000"/>
                </a:solidFill>
                <a:latin typeface="Avenir Book"/>
                <a:cs typeface="Avenir Book"/>
              </a:rPr>
              <a:t>HOCKEY SCHOLAR </a:t>
            </a:r>
            <a:r>
              <a:rPr lang="en-US" sz="2000" b="1" dirty="0" smtClean="0">
                <a:solidFill>
                  <a:srgbClr val="000000"/>
                </a:solidFill>
                <a:latin typeface="Avenir Book"/>
                <a:cs typeface="Avenir Book"/>
              </a:rPr>
              <a:t>TOPICS INCLUDE:</a:t>
            </a:r>
            <a:endParaRPr lang="en-US" sz="2000" b="1" dirty="0">
              <a:solidFill>
                <a:srgbClr val="000000"/>
              </a:solidFill>
              <a:latin typeface="Avenir Book"/>
              <a:cs typeface="Avenir Book"/>
            </a:endParaRPr>
          </a:p>
          <a:p>
            <a:pPr marL="457200" lvl="1" indent="0" defTabSz="914400">
              <a:buFont typeface="Arial" charset="0"/>
              <a:buNone/>
              <a:defRPr/>
            </a:pPr>
            <a:endParaRPr lang="en-US" sz="100" b="1" dirty="0" smtClean="0">
              <a:solidFill>
                <a:srgbClr val="000000"/>
              </a:solidFill>
              <a:latin typeface="Avenir Book"/>
              <a:cs typeface="Avenir Book"/>
            </a:endParaRPr>
          </a:p>
          <a:p>
            <a:pPr marL="800100" lvl="1" indent="-342900" defTabSz="914400">
              <a:lnSpc>
                <a:spcPct val="130000"/>
              </a:lnSpc>
              <a:spcBef>
                <a:spcPts val="0"/>
              </a:spcBef>
              <a:buFont typeface="+mj-lt"/>
              <a:buAutoNum type="arabicPeriod"/>
              <a:defRPr/>
            </a:pPr>
            <a:r>
              <a:rPr lang="en-US" sz="1800" dirty="0" smtClean="0">
                <a:solidFill>
                  <a:srgbClr val="000000"/>
                </a:solidFill>
                <a:latin typeface="Avenir Book"/>
                <a:ea typeface="ヒラギノ角ゴ ProN W3" pitchFamily="-110" charset="-128"/>
                <a:cs typeface="Avenir Book"/>
                <a:sym typeface="Calibri" pitchFamily="-110" charset="0"/>
              </a:rPr>
              <a:t>Engineering behind players skates, sticks and padding for ideal performance.</a:t>
            </a:r>
          </a:p>
          <a:p>
            <a:pPr marL="800100" lvl="1" indent="-342900" defTabSz="914400">
              <a:lnSpc>
                <a:spcPct val="130000"/>
              </a:lnSpc>
              <a:spcBef>
                <a:spcPts val="0"/>
              </a:spcBef>
              <a:buFont typeface="+mj-lt"/>
              <a:buAutoNum type="arabicPeriod"/>
              <a:defRPr/>
            </a:pPr>
            <a:r>
              <a:rPr lang="en-US" sz="1800" dirty="0" smtClean="0">
                <a:solidFill>
                  <a:srgbClr val="000000"/>
                </a:solidFill>
                <a:latin typeface="Avenir Book"/>
                <a:ea typeface="ヒラギノ角ゴ ProN W3" pitchFamily="-110" charset="-128"/>
                <a:cs typeface="Avenir Book"/>
                <a:sym typeface="Calibri" pitchFamily="-110" charset="0"/>
              </a:rPr>
              <a:t>Calculation of ice surface area and volume.</a:t>
            </a:r>
          </a:p>
          <a:p>
            <a:pPr marL="800100" lvl="1" indent="-342900" defTabSz="914400">
              <a:lnSpc>
                <a:spcPct val="130000"/>
              </a:lnSpc>
              <a:spcBef>
                <a:spcPts val="0"/>
              </a:spcBef>
              <a:buFont typeface="+mj-lt"/>
              <a:buAutoNum type="arabicPeriod"/>
              <a:defRPr/>
            </a:pPr>
            <a:r>
              <a:rPr lang="en-US" sz="1800" dirty="0" smtClean="0">
                <a:solidFill>
                  <a:srgbClr val="000000"/>
                </a:solidFill>
                <a:latin typeface="Avenir Book"/>
                <a:ea typeface="ヒラギノ角ゴ ProN W3" pitchFamily="-110" charset="-128"/>
                <a:cs typeface="Avenir Book"/>
                <a:sym typeface="Calibri" pitchFamily="-110" charset="0"/>
              </a:rPr>
              <a:t>Analysis of geometric constructions and how angles are a key component of the game of hockey.</a:t>
            </a:r>
          </a:p>
          <a:p>
            <a:pPr marL="800100" lvl="1" indent="-342900" defTabSz="914400">
              <a:lnSpc>
                <a:spcPct val="130000"/>
              </a:lnSpc>
              <a:spcBef>
                <a:spcPts val="0"/>
              </a:spcBef>
              <a:buFont typeface="+mj-lt"/>
              <a:buAutoNum type="arabicPeriod"/>
              <a:defRPr/>
            </a:pPr>
            <a:r>
              <a:rPr lang="en-US" sz="1800" dirty="0" smtClean="0">
                <a:solidFill>
                  <a:srgbClr val="000000"/>
                </a:solidFill>
                <a:latin typeface="Avenir Book"/>
                <a:ea typeface="ヒラギノ角ゴ ProN W3" pitchFamily="-110" charset="-128"/>
                <a:cs typeface="Avenir Book"/>
                <a:sym typeface="Calibri" pitchFamily="-110" charset="0"/>
              </a:rPr>
              <a:t>Differentiation of states of matter – solid, liquid, gas.</a:t>
            </a:r>
          </a:p>
          <a:p>
            <a:pPr marL="800100" lvl="1" indent="-342900" defTabSz="914400">
              <a:lnSpc>
                <a:spcPct val="130000"/>
              </a:lnSpc>
              <a:spcBef>
                <a:spcPts val="0"/>
              </a:spcBef>
              <a:buFont typeface="+mj-lt"/>
              <a:buAutoNum type="arabicPeriod"/>
              <a:defRPr/>
            </a:pPr>
            <a:r>
              <a:rPr lang="en-US" sz="1800" dirty="0" smtClean="0">
                <a:solidFill>
                  <a:srgbClr val="000000"/>
                </a:solidFill>
                <a:latin typeface="Avenir Book"/>
                <a:ea typeface="ヒラギノ角ゴ ProN W3" pitchFamily="-110" charset="-128"/>
                <a:cs typeface="Avenir Book"/>
                <a:sym typeface="Calibri" pitchFamily="-110" charset="0"/>
              </a:rPr>
              <a:t>Examination of mass, velocity and kinetic energy based on the speed of players.</a:t>
            </a:r>
            <a:endParaRPr lang="en-US" sz="1800" b="1" dirty="0">
              <a:latin typeface="Avenir Book"/>
              <a:cs typeface="Avenir Book"/>
            </a:endParaRPr>
          </a:p>
        </p:txBody>
      </p:sp>
      <p:pic>
        <p:nvPicPr>
          <p:cNvPr id="5" name="Picture 4"/>
          <p:cNvPicPr>
            <a:picLocks noChangeAspect="1"/>
          </p:cNvPicPr>
          <p:nvPr/>
        </p:nvPicPr>
        <p:blipFill>
          <a:blip r:embed="rId3"/>
          <a:stretch>
            <a:fillRect/>
          </a:stretch>
        </p:blipFill>
        <p:spPr>
          <a:xfrm>
            <a:off x="478750" y="225743"/>
            <a:ext cx="1671506" cy="1544651"/>
          </a:xfrm>
          <a:prstGeom prst="rect">
            <a:avLst/>
          </a:prstGeom>
        </p:spPr>
      </p:pic>
      <p:grpSp>
        <p:nvGrpSpPr>
          <p:cNvPr id="11" name="Group 10"/>
          <p:cNvGrpSpPr/>
          <p:nvPr/>
        </p:nvGrpSpPr>
        <p:grpSpPr>
          <a:xfrm>
            <a:off x="5076515" y="669406"/>
            <a:ext cx="3714397" cy="5503441"/>
            <a:chOff x="4935405" y="669406"/>
            <a:chExt cx="3714397" cy="5503441"/>
          </a:xfrm>
        </p:grpSpPr>
        <p:grpSp>
          <p:nvGrpSpPr>
            <p:cNvPr id="9" name="Group 8"/>
            <p:cNvGrpSpPr/>
            <p:nvPr/>
          </p:nvGrpSpPr>
          <p:grpSpPr>
            <a:xfrm>
              <a:off x="5496066" y="669406"/>
              <a:ext cx="3063734" cy="2511562"/>
              <a:chOff x="5496066" y="770419"/>
              <a:chExt cx="3063734" cy="2511562"/>
            </a:xfrm>
          </p:grpSpPr>
          <p:pic>
            <p:nvPicPr>
              <p:cNvPr id="17" name="Picture 16"/>
              <p:cNvPicPr>
                <a:picLocks noChangeAspect="1"/>
              </p:cNvPicPr>
              <p:nvPr/>
            </p:nvPicPr>
            <p:blipFill rotWithShape="1">
              <a:blip r:embed="rId4">
                <a:extLst>
                  <a:ext uri="{28A0092B-C50C-407E-A947-70E740481C1C}">
                    <a14:useLocalDpi xmlns:a14="http://schemas.microsoft.com/office/drawing/2010/main" val="0"/>
                  </a:ext>
                </a:extLst>
              </a:blip>
              <a:srcRect l="15899" r="5568"/>
              <a:stretch/>
            </p:blipFill>
            <p:spPr>
              <a:xfrm>
                <a:off x="5586068" y="940709"/>
                <a:ext cx="2847172" cy="1778874"/>
              </a:xfrm>
              <a:prstGeom prst="rect">
                <a:avLst/>
              </a:prstGeom>
            </p:spPr>
          </p:pic>
          <p:pic>
            <p:nvPicPr>
              <p:cNvPr id="28" name="Picture 27"/>
              <p:cNvPicPr>
                <a:picLocks noChangeAspect="1"/>
              </p:cNvPicPr>
              <p:nvPr/>
            </p:nvPicPr>
            <p:blipFill>
              <a:blip r:embed="rId5"/>
              <a:stretch>
                <a:fillRect/>
              </a:stretch>
            </p:blipFill>
            <p:spPr>
              <a:xfrm>
                <a:off x="5496066" y="770419"/>
                <a:ext cx="3063734" cy="2511562"/>
              </a:xfrm>
              <a:prstGeom prst="rect">
                <a:avLst/>
              </a:prstGeom>
            </p:spPr>
          </p:pic>
        </p:grpSp>
        <p:grpSp>
          <p:nvGrpSpPr>
            <p:cNvPr id="21" name="Group 20"/>
            <p:cNvGrpSpPr/>
            <p:nvPr/>
          </p:nvGrpSpPr>
          <p:grpSpPr>
            <a:xfrm>
              <a:off x="4935405" y="2214832"/>
              <a:ext cx="3063734" cy="2511562"/>
              <a:chOff x="4935405" y="2214832"/>
              <a:chExt cx="3063734" cy="2511562"/>
            </a:xfrm>
          </p:grpSpPr>
          <p:pic>
            <p:nvPicPr>
              <p:cNvPr id="25" name="Picture 2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12052" y="2350172"/>
                <a:ext cx="2887087" cy="1695206"/>
              </a:xfrm>
              <a:prstGeom prst="rect">
                <a:avLst/>
              </a:prstGeom>
            </p:spPr>
          </p:pic>
          <p:pic>
            <p:nvPicPr>
              <p:cNvPr id="26" name="Picture 25"/>
              <p:cNvPicPr>
                <a:picLocks noChangeAspect="1"/>
              </p:cNvPicPr>
              <p:nvPr/>
            </p:nvPicPr>
            <p:blipFill>
              <a:blip r:embed="rId5"/>
              <a:stretch>
                <a:fillRect/>
              </a:stretch>
            </p:blipFill>
            <p:spPr>
              <a:xfrm>
                <a:off x="4935405" y="2214832"/>
                <a:ext cx="3063734" cy="2511562"/>
              </a:xfrm>
              <a:prstGeom prst="rect">
                <a:avLst/>
              </a:prstGeom>
            </p:spPr>
          </p:pic>
        </p:grpSp>
        <p:grpSp>
          <p:nvGrpSpPr>
            <p:cNvPr id="22" name="Group 21"/>
            <p:cNvGrpSpPr/>
            <p:nvPr/>
          </p:nvGrpSpPr>
          <p:grpSpPr>
            <a:xfrm>
              <a:off x="5586068" y="3661285"/>
              <a:ext cx="3063734" cy="2511562"/>
              <a:chOff x="5586068" y="3661285"/>
              <a:chExt cx="3063734" cy="2511562"/>
            </a:xfrm>
          </p:grpSpPr>
          <p:pic>
            <p:nvPicPr>
              <p:cNvPr id="23" name="Picture 22"/>
              <p:cNvPicPr>
                <a:picLocks noChangeAspect="1"/>
              </p:cNvPicPr>
              <p:nvPr/>
            </p:nvPicPr>
            <p:blipFill>
              <a:blip r:embed="rId7"/>
              <a:stretch>
                <a:fillRect/>
              </a:stretch>
            </p:blipFill>
            <p:spPr>
              <a:xfrm>
                <a:off x="5719310" y="3831118"/>
                <a:ext cx="2840490" cy="1709286"/>
              </a:xfrm>
              <a:prstGeom prst="rect">
                <a:avLst/>
              </a:prstGeom>
            </p:spPr>
          </p:pic>
          <p:pic>
            <p:nvPicPr>
              <p:cNvPr id="24" name="Picture 23"/>
              <p:cNvPicPr>
                <a:picLocks noChangeAspect="1"/>
              </p:cNvPicPr>
              <p:nvPr/>
            </p:nvPicPr>
            <p:blipFill>
              <a:blip r:embed="rId5"/>
              <a:stretch>
                <a:fillRect/>
              </a:stretch>
            </p:blipFill>
            <p:spPr>
              <a:xfrm>
                <a:off x="5586068" y="3661285"/>
                <a:ext cx="3063734" cy="2511562"/>
              </a:xfrm>
              <a:prstGeom prst="rect">
                <a:avLst/>
              </a:prstGeom>
            </p:spPr>
          </p:pic>
        </p:grpSp>
      </p:grpSp>
      <p:sp>
        <p:nvSpPr>
          <p:cNvPr id="18" name="Rectangle 17"/>
          <p:cNvSpPr/>
          <p:nvPr/>
        </p:nvSpPr>
        <p:spPr>
          <a:xfrm>
            <a:off x="-2" y="0"/>
            <a:ext cx="9144001" cy="45719"/>
          </a:xfrm>
          <a:prstGeom prst="rect">
            <a:avLst/>
          </a:prstGeom>
          <a:solidFill>
            <a:srgbClr val="C428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914400"/>
            <a:endParaRPr lang="en-US" dirty="0">
              <a:solidFill>
                <a:prstClr val="white"/>
              </a:solidFill>
              <a:latin typeface="Calibri"/>
            </a:endParaRPr>
          </a:p>
        </p:txBody>
      </p:sp>
    </p:spTree>
    <p:extLst>
      <p:ext uri="{BB962C8B-B14F-4D97-AF65-F5344CB8AC3E}">
        <p14:creationId xmlns:p14="http://schemas.microsoft.com/office/powerpoint/2010/main" val="1877638779"/>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0"/>
          <p:cNvSpPr txBox="1">
            <a:spLocks/>
          </p:cNvSpPr>
          <p:nvPr/>
        </p:nvSpPr>
        <p:spPr>
          <a:xfrm>
            <a:off x="-2057400" y="838846"/>
            <a:ext cx="8229600" cy="578521"/>
          </a:xfrm>
          <a:prstGeom prst="rect">
            <a:avLst/>
          </a:prstGeom>
        </p:spPr>
        <p:txBody>
          <a:bodyPr vert="horz" lIns="91440" tIns="45720" rIns="91440" bIns="45720" rtlCol="0" anchor="ctr">
            <a:noAutofit/>
          </a:bodyPr>
          <a:lstStyle>
            <a:lvl1pPr algn="l" defTabSz="457200" rtl="0" eaLnBrk="1" latinLnBrk="0" hangingPunct="1">
              <a:spcBef>
                <a:spcPct val="0"/>
              </a:spcBef>
              <a:buNone/>
              <a:defRPr sz="2600" b="0" kern="1200" cap="all">
                <a:solidFill>
                  <a:schemeClr val="tx1">
                    <a:lumMod val="65000"/>
                    <a:lumOff val="35000"/>
                  </a:schemeClr>
                </a:solidFill>
                <a:latin typeface="Arial"/>
                <a:ea typeface="+mj-ea"/>
                <a:cs typeface="Arial"/>
              </a:defRPr>
            </a:lvl1pPr>
          </a:lstStyle>
          <a:p>
            <a:endParaRPr lang="en-US" sz="3200" cap="none" dirty="0">
              <a:solidFill>
                <a:srgbClr val="FF6600"/>
              </a:solidFill>
              <a:latin typeface="Calibri"/>
              <a:cs typeface="Akzidenz Grotesk BE Cn"/>
            </a:endParaRPr>
          </a:p>
        </p:txBody>
      </p:sp>
      <p:sp>
        <p:nvSpPr>
          <p:cNvPr id="2" name="Title 1"/>
          <p:cNvSpPr>
            <a:spLocks noGrp="1"/>
          </p:cNvSpPr>
          <p:nvPr>
            <p:ph type="title"/>
          </p:nvPr>
        </p:nvSpPr>
        <p:spPr>
          <a:xfrm>
            <a:off x="0" y="328730"/>
            <a:ext cx="9144000" cy="578521"/>
          </a:xfrm>
        </p:spPr>
        <p:txBody>
          <a:bodyPr/>
          <a:lstStyle/>
          <a:p>
            <a:pPr algn="ctr"/>
            <a:r>
              <a:rPr lang="en-US" dirty="0" smtClean="0">
                <a:solidFill>
                  <a:schemeClr val="tx1"/>
                </a:solidFill>
                <a:latin typeface="Avenir Book"/>
                <a:cs typeface="Avenir Book"/>
              </a:rPr>
              <a:t>Course Organization</a:t>
            </a:r>
            <a:endParaRPr lang="en-US" dirty="0">
              <a:solidFill>
                <a:schemeClr val="tx1"/>
              </a:solidFill>
              <a:latin typeface="Avenir Book"/>
              <a:cs typeface="Avenir Book"/>
            </a:endParaRPr>
          </a:p>
        </p:txBody>
      </p:sp>
      <p:pic>
        <p:nvPicPr>
          <p:cNvPr id="30" name="Picture 29"/>
          <p:cNvPicPr>
            <a:picLocks noChangeAspect="1"/>
          </p:cNvPicPr>
          <p:nvPr/>
        </p:nvPicPr>
        <p:blipFill rotWithShape="1">
          <a:blip r:embed="rId3" cstate="screen">
            <a:alphaModFix amt="26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rcRect/>
          <a:stretch/>
        </p:blipFill>
        <p:spPr>
          <a:xfrm>
            <a:off x="6887634" y="1688911"/>
            <a:ext cx="2185811" cy="3846174"/>
          </a:xfrm>
          <a:prstGeom prst="rect">
            <a:avLst/>
          </a:prstGeom>
        </p:spPr>
      </p:pic>
      <p:pic>
        <p:nvPicPr>
          <p:cNvPr id="29" name="Picture 28"/>
          <p:cNvPicPr>
            <a:picLocks noChangeAspect="1"/>
          </p:cNvPicPr>
          <p:nvPr/>
        </p:nvPicPr>
        <p:blipFill rotWithShape="1">
          <a:blip r:embed="rId5" cstate="screen">
            <a:alphaModFix amt="19000"/>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l="21798" t="45476" r="49477"/>
          <a:stretch/>
        </p:blipFill>
        <p:spPr>
          <a:xfrm>
            <a:off x="2349500" y="1711730"/>
            <a:ext cx="2171700" cy="3823353"/>
          </a:xfrm>
          <a:prstGeom prst="rect">
            <a:avLst/>
          </a:prstGeom>
        </p:spPr>
      </p:pic>
      <p:pic>
        <p:nvPicPr>
          <p:cNvPr id="28" name="Picture 27"/>
          <p:cNvPicPr>
            <a:picLocks noChangeAspect="1"/>
          </p:cNvPicPr>
          <p:nvPr/>
        </p:nvPicPr>
        <p:blipFill rotWithShape="1">
          <a:blip r:embed="rId7" cstate="screen">
            <a:alphaModFix amt="12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a:ext>
            </a:extLst>
          </a:blip>
          <a:srcRect l="25627" r="29400"/>
          <a:stretch/>
        </p:blipFill>
        <p:spPr>
          <a:xfrm>
            <a:off x="4713150" y="1711732"/>
            <a:ext cx="2068649" cy="3823352"/>
          </a:xfrm>
          <a:prstGeom prst="rect">
            <a:avLst/>
          </a:prstGeom>
        </p:spPr>
      </p:pic>
      <p:pic>
        <p:nvPicPr>
          <p:cNvPr id="27" name="Picture 26"/>
          <p:cNvPicPr>
            <a:picLocks noChangeAspect="1"/>
          </p:cNvPicPr>
          <p:nvPr/>
        </p:nvPicPr>
        <p:blipFill rotWithShape="1">
          <a:blip r:embed="rId9" cstate="screen">
            <a:alphaModFix amt="14000"/>
            <a:extLst>
              <a:ext uri="{BEBA8EAE-BF5A-486C-A8C5-ECC9F3942E4B}">
                <a14:imgProps xmlns:a14="http://schemas.microsoft.com/office/drawing/2010/main">
                  <a14:imgLayer r:embed="rId10">
                    <a14:imgEffect>
                      <a14:saturation sat="0"/>
                    </a14:imgEffect>
                  </a14:imgLayer>
                </a14:imgProps>
              </a:ext>
              <a:ext uri="{28A0092B-C50C-407E-A947-70E740481C1C}">
                <a14:useLocalDpi xmlns:a14="http://schemas.microsoft.com/office/drawing/2010/main"/>
              </a:ext>
            </a:extLst>
          </a:blip>
          <a:srcRect l="60035" t="12474" r="11128" b="4937"/>
          <a:stretch/>
        </p:blipFill>
        <p:spPr>
          <a:xfrm>
            <a:off x="92800" y="1688911"/>
            <a:ext cx="2171700" cy="3846172"/>
          </a:xfrm>
          <a:prstGeom prst="rect">
            <a:avLst/>
          </a:prstGeom>
        </p:spPr>
      </p:pic>
      <p:sp>
        <p:nvSpPr>
          <p:cNvPr id="16" name="TextBox 15"/>
          <p:cNvSpPr txBox="1"/>
          <p:nvPr/>
        </p:nvSpPr>
        <p:spPr>
          <a:xfrm>
            <a:off x="241300" y="1838731"/>
            <a:ext cx="1816100" cy="646331"/>
          </a:xfrm>
          <a:prstGeom prst="rect">
            <a:avLst/>
          </a:prstGeom>
          <a:noFill/>
        </p:spPr>
        <p:txBody>
          <a:bodyPr wrap="square" rtlCol="0">
            <a:spAutoFit/>
          </a:bodyPr>
          <a:lstStyle/>
          <a:p>
            <a:pPr algn="ctr"/>
            <a:r>
              <a:rPr lang="en-US" b="1" dirty="0" smtClean="0">
                <a:solidFill>
                  <a:srgbClr val="000000"/>
                </a:solidFill>
                <a:latin typeface="Avenir Book"/>
                <a:cs typeface="Avenir Book"/>
              </a:rPr>
              <a:t>Game 1</a:t>
            </a:r>
          </a:p>
          <a:p>
            <a:pPr algn="ctr"/>
            <a:r>
              <a:rPr lang="en-US" b="1" dirty="0" smtClean="0">
                <a:solidFill>
                  <a:srgbClr val="000000"/>
                </a:solidFill>
                <a:latin typeface="Avenir Book"/>
                <a:cs typeface="Avenir Book"/>
              </a:rPr>
              <a:t>The Equipment</a:t>
            </a:r>
            <a:endParaRPr lang="en-US" b="1" dirty="0">
              <a:solidFill>
                <a:srgbClr val="000000"/>
              </a:solidFill>
              <a:latin typeface="Avenir Book"/>
              <a:cs typeface="Avenir Book"/>
            </a:endParaRPr>
          </a:p>
        </p:txBody>
      </p:sp>
      <p:sp>
        <p:nvSpPr>
          <p:cNvPr id="17" name="TextBox 16"/>
          <p:cNvSpPr txBox="1"/>
          <p:nvPr/>
        </p:nvSpPr>
        <p:spPr>
          <a:xfrm>
            <a:off x="2501900" y="1838731"/>
            <a:ext cx="1816100" cy="646331"/>
          </a:xfrm>
          <a:prstGeom prst="rect">
            <a:avLst/>
          </a:prstGeom>
          <a:noFill/>
        </p:spPr>
        <p:txBody>
          <a:bodyPr wrap="square" rtlCol="0">
            <a:spAutoFit/>
          </a:bodyPr>
          <a:lstStyle/>
          <a:p>
            <a:pPr algn="ctr"/>
            <a:r>
              <a:rPr lang="en-US" b="1" dirty="0" smtClean="0">
                <a:solidFill>
                  <a:srgbClr val="000000"/>
                </a:solidFill>
                <a:latin typeface="Avenir Book"/>
                <a:cs typeface="Avenir Book"/>
              </a:rPr>
              <a:t>Game 2</a:t>
            </a:r>
          </a:p>
          <a:p>
            <a:pPr algn="ctr"/>
            <a:r>
              <a:rPr lang="en-US" b="1" dirty="0" smtClean="0">
                <a:solidFill>
                  <a:srgbClr val="000000"/>
                </a:solidFill>
                <a:latin typeface="Avenir Book"/>
                <a:cs typeface="Avenir Book"/>
              </a:rPr>
              <a:t>The Ice</a:t>
            </a:r>
            <a:endParaRPr lang="en-US" b="1" dirty="0">
              <a:solidFill>
                <a:srgbClr val="000000"/>
              </a:solidFill>
              <a:latin typeface="Avenir Book"/>
              <a:cs typeface="Avenir Book"/>
            </a:endParaRPr>
          </a:p>
        </p:txBody>
      </p:sp>
      <p:sp>
        <p:nvSpPr>
          <p:cNvPr id="18" name="TextBox 17"/>
          <p:cNvSpPr txBox="1"/>
          <p:nvPr/>
        </p:nvSpPr>
        <p:spPr>
          <a:xfrm>
            <a:off x="4775200" y="1838731"/>
            <a:ext cx="1816100" cy="646331"/>
          </a:xfrm>
          <a:prstGeom prst="rect">
            <a:avLst/>
          </a:prstGeom>
          <a:noFill/>
        </p:spPr>
        <p:txBody>
          <a:bodyPr wrap="square" rtlCol="0">
            <a:spAutoFit/>
          </a:bodyPr>
          <a:lstStyle/>
          <a:p>
            <a:pPr algn="ctr"/>
            <a:r>
              <a:rPr lang="en-US" b="1" dirty="0" smtClean="0">
                <a:solidFill>
                  <a:srgbClr val="000000"/>
                </a:solidFill>
                <a:latin typeface="Avenir Book"/>
                <a:cs typeface="Avenir Book"/>
              </a:rPr>
              <a:t>Game 3</a:t>
            </a:r>
          </a:p>
          <a:p>
            <a:pPr algn="ctr"/>
            <a:r>
              <a:rPr lang="en-US" b="1" dirty="0" smtClean="0">
                <a:solidFill>
                  <a:srgbClr val="000000"/>
                </a:solidFill>
                <a:latin typeface="Avenir Book"/>
                <a:cs typeface="Avenir Book"/>
              </a:rPr>
              <a:t>The Drills</a:t>
            </a:r>
            <a:endParaRPr lang="en-US" b="1" dirty="0">
              <a:solidFill>
                <a:srgbClr val="000000"/>
              </a:solidFill>
              <a:latin typeface="Avenir Book"/>
              <a:cs typeface="Avenir Book"/>
            </a:endParaRPr>
          </a:p>
        </p:txBody>
      </p:sp>
      <p:sp>
        <p:nvSpPr>
          <p:cNvPr id="19" name="TextBox 18"/>
          <p:cNvSpPr txBox="1"/>
          <p:nvPr/>
        </p:nvSpPr>
        <p:spPr>
          <a:xfrm>
            <a:off x="6972300" y="1838731"/>
            <a:ext cx="1930400" cy="615553"/>
          </a:xfrm>
          <a:prstGeom prst="rect">
            <a:avLst/>
          </a:prstGeom>
          <a:noFill/>
        </p:spPr>
        <p:txBody>
          <a:bodyPr wrap="square" rtlCol="0">
            <a:spAutoFit/>
          </a:bodyPr>
          <a:lstStyle/>
          <a:p>
            <a:pPr algn="ctr"/>
            <a:r>
              <a:rPr lang="en-US" b="1" dirty="0" smtClean="0">
                <a:solidFill>
                  <a:srgbClr val="000000"/>
                </a:solidFill>
                <a:latin typeface="Avenir Book"/>
                <a:cs typeface="Avenir Book"/>
              </a:rPr>
              <a:t>Game 4</a:t>
            </a:r>
          </a:p>
          <a:p>
            <a:pPr algn="ctr"/>
            <a:r>
              <a:rPr lang="en-US" sz="1600" b="1" dirty="0" smtClean="0">
                <a:solidFill>
                  <a:srgbClr val="000000"/>
                </a:solidFill>
                <a:latin typeface="Avenir Book"/>
                <a:cs typeface="Avenir Book"/>
              </a:rPr>
              <a:t>The Final Practice!</a:t>
            </a:r>
            <a:endParaRPr lang="en-US" sz="1600" b="1" dirty="0">
              <a:solidFill>
                <a:srgbClr val="000000"/>
              </a:solidFill>
              <a:latin typeface="Avenir Book"/>
              <a:cs typeface="Avenir Book"/>
            </a:endParaRPr>
          </a:p>
        </p:txBody>
      </p:sp>
      <p:cxnSp>
        <p:nvCxnSpPr>
          <p:cNvPr id="7" name="Straight Connector 6"/>
          <p:cNvCxnSpPr/>
          <p:nvPr/>
        </p:nvCxnSpPr>
        <p:spPr>
          <a:xfrm>
            <a:off x="330200" y="2600731"/>
            <a:ext cx="1727200" cy="0"/>
          </a:xfrm>
          <a:prstGeom prst="line">
            <a:avLst/>
          </a:prstGeom>
          <a:ln w="28575" cmpd="sng">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2590800" y="2600731"/>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4864100" y="2594606"/>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086600" y="2575843"/>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7086600" y="4759504"/>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a:off x="4864100" y="4759504"/>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2590800" y="4759504"/>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a:off x="330200" y="4761746"/>
            <a:ext cx="1727200" cy="0"/>
          </a:xfrm>
          <a:prstGeom prst="line">
            <a:avLst/>
          </a:prstGeom>
          <a:ln w="28575" cmpd="sng">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39" name="Rectangle 38"/>
          <p:cNvSpPr/>
          <p:nvPr/>
        </p:nvSpPr>
        <p:spPr>
          <a:xfrm>
            <a:off x="2365178" y="3714466"/>
            <a:ext cx="2137500" cy="401387"/>
          </a:xfrm>
          <a:prstGeom prst="rect">
            <a:avLst/>
          </a:prstGeom>
          <a:solidFill>
            <a:srgbClr val="CA001E"/>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43" name="Rectangle 42"/>
          <p:cNvSpPr/>
          <p:nvPr/>
        </p:nvSpPr>
        <p:spPr>
          <a:xfrm>
            <a:off x="2365178" y="2919554"/>
            <a:ext cx="2137500" cy="401387"/>
          </a:xfrm>
          <a:prstGeom prst="rect">
            <a:avLst/>
          </a:prstGeom>
          <a:solidFill>
            <a:srgbClr val="CA001E"/>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46" name="Rectangle 45"/>
          <p:cNvSpPr/>
          <p:nvPr/>
        </p:nvSpPr>
        <p:spPr>
          <a:xfrm>
            <a:off x="2365179" y="3325366"/>
            <a:ext cx="2137500" cy="393695"/>
          </a:xfrm>
          <a:prstGeom prst="rect">
            <a:avLst/>
          </a:prstGeom>
          <a:solidFill>
            <a:srgbClr val="000000"/>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3" name="Rectangle 2"/>
          <p:cNvSpPr/>
          <p:nvPr/>
        </p:nvSpPr>
        <p:spPr>
          <a:xfrm>
            <a:off x="92800" y="2929443"/>
            <a:ext cx="2148624" cy="1192657"/>
          </a:xfrm>
          <a:prstGeom prst="rect">
            <a:avLst/>
          </a:prstGeom>
          <a:solidFill>
            <a:schemeClr val="bg1">
              <a:lumMod val="50000"/>
            </a:schemeClr>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rgbClr val="D9531E">
                  <a:lumMod val="60000"/>
                  <a:lumOff val="40000"/>
                </a:srgbClr>
              </a:solidFill>
              <a:latin typeface="Calibri"/>
            </a:endParaRPr>
          </a:p>
        </p:txBody>
      </p:sp>
      <p:sp>
        <p:nvSpPr>
          <p:cNvPr id="45" name="Rectangle 44"/>
          <p:cNvSpPr/>
          <p:nvPr/>
        </p:nvSpPr>
        <p:spPr>
          <a:xfrm>
            <a:off x="4625778" y="2907257"/>
            <a:ext cx="2137500" cy="401387"/>
          </a:xfrm>
          <a:prstGeom prst="rect">
            <a:avLst/>
          </a:prstGeom>
          <a:solidFill>
            <a:srgbClr val="CA001E"/>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47" name="Rectangle 46"/>
          <p:cNvSpPr/>
          <p:nvPr/>
        </p:nvSpPr>
        <p:spPr>
          <a:xfrm>
            <a:off x="4625779" y="3300110"/>
            <a:ext cx="2137500" cy="1089591"/>
          </a:xfrm>
          <a:prstGeom prst="rect">
            <a:avLst/>
          </a:prstGeom>
          <a:solidFill>
            <a:srgbClr val="000000"/>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44" name="Rectangle 43"/>
          <p:cNvSpPr/>
          <p:nvPr/>
        </p:nvSpPr>
        <p:spPr>
          <a:xfrm>
            <a:off x="6893613" y="3313079"/>
            <a:ext cx="2137500" cy="401387"/>
          </a:xfrm>
          <a:prstGeom prst="rect">
            <a:avLst/>
          </a:prstGeom>
          <a:solidFill>
            <a:srgbClr val="CA001E"/>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48" name="Rectangle 47"/>
          <p:cNvSpPr/>
          <p:nvPr/>
        </p:nvSpPr>
        <p:spPr>
          <a:xfrm>
            <a:off x="6893613" y="3714466"/>
            <a:ext cx="2137500" cy="388418"/>
          </a:xfrm>
          <a:prstGeom prst="rect">
            <a:avLst/>
          </a:prstGeom>
          <a:solidFill>
            <a:srgbClr val="000000"/>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sp>
        <p:nvSpPr>
          <p:cNvPr id="49" name="Rectangle 48"/>
          <p:cNvSpPr/>
          <p:nvPr/>
        </p:nvSpPr>
        <p:spPr>
          <a:xfrm>
            <a:off x="6885872" y="2910692"/>
            <a:ext cx="2137500" cy="389418"/>
          </a:xfrm>
          <a:prstGeom prst="rect">
            <a:avLst/>
          </a:prstGeom>
          <a:solidFill>
            <a:srgbClr val="000000"/>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latin typeface="Calibri"/>
            </a:endParaRPr>
          </a:p>
        </p:txBody>
      </p:sp>
      <p:grpSp>
        <p:nvGrpSpPr>
          <p:cNvPr id="9" name="Group 8"/>
          <p:cNvGrpSpPr/>
          <p:nvPr/>
        </p:nvGrpSpPr>
        <p:grpSpPr>
          <a:xfrm>
            <a:off x="1250286" y="1015980"/>
            <a:ext cx="6948227" cy="401387"/>
            <a:chOff x="996182" y="6013032"/>
            <a:chExt cx="6948227" cy="401387"/>
          </a:xfrm>
        </p:grpSpPr>
        <p:sp>
          <p:nvSpPr>
            <p:cNvPr id="50" name="Rectangle 49"/>
            <p:cNvSpPr/>
            <p:nvPr/>
          </p:nvSpPr>
          <p:spPr>
            <a:xfrm>
              <a:off x="3418250" y="6013032"/>
              <a:ext cx="2137500" cy="388418"/>
            </a:xfrm>
            <a:prstGeom prst="rect">
              <a:avLst/>
            </a:prstGeom>
            <a:solidFill>
              <a:srgbClr val="CA001E"/>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rgbClr val="FFFFFF"/>
                  </a:solidFill>
                  <a:latin typeface="Avenir Book"/>
                  <a:cs typeface="Avenir Book"/>
                </a:rPr>
                <a:t>Math</a:t>
              </a:r>
              <a:endParaRPr lang="en-US" b="1" dirty="0">
                <a:solidFill>
                  <a:srgbClr val="FFFFFF"/>
                </a:solidFill>
                <a:latin typeface="Avenir Book"/>
                <a:cs typeface="Avenir Book"/>
              </a:endParaRPr>
            </a:p>
          </p:txBody>
        </p:sp>
        <p:sp>
          <p:nvSpPr>
            <p:cNvPr id="51" name="Rectangle 50"/>
            <p:cNvSpPr/>
            <p:nvPr/>
          </p:nvSpPr>
          <p:spPr>
            <a:xfrm>
              <a:off x="996182" y="6013032"/>
              <a:ext cx="2122436" cy="388418"/>
            </a:xfrm>
            <a:prstGeom prst="rect">
              <a:avLst/>
            </a:prstGeom>
            <a:solidFill>
              <a:schemeClr val="bg1">
                <a:lumMod val="50000"/>
              </a:schemeClr>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rgbClr val="FFFFFF"/>
                  </a:solidFill>
                  <a:latin typeface="Avenir Book"/>
                  <a:cs typeface="Avenir Book"/>
                </a:rPr>
                <a:t>Engineering</a:t>
              </a:r>
              <a:endParaRPr lang="en-US" b="1" dirty="0">
                <a:solidFill>
                  <a:srgbClr val="FFFFFF"/>
                </a:solidFill>
                <a:latin typeface="Avenir Book"/>
                <a:cs typeface="Avenir Book"/>
              </a:endParaRPr>
            </a:p>
          </p:txBody>
        </p:sp>
        <p:sp>
          <p:nvSpPr>
            <p:cNvPr id="52" name="Rectangle 51"/>
            <p:cNvSpPr/>
            <p:nvPr/>
          </p:nvSpPr>
          <p:spPr>
            <a:xfrm>
              <a:off x="5806909" y="6013032"/>
              <a:ext cx="2137500" cy="401387"/>
            </a:xfrm>
            <a:prstGeom prst="rect">
              <a:avLst/>
            </a:prstGeom>
            <a:solidFill>
              <a:schemeClr val="tx1"/>
            </a:solidFill>
            <a:ln w="28575">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solidFill>
                    <a:srgbClr val="FFFFFF"/>
                  </a:solidFill>
                  <a:latin typeface="Avenir Book"/>
                  <a:cs typeface="Avenir Book"/>
                </a:rPr>
                <a:t>Science</a:t>
              </a:r>
              <a:endParaRPr lang="en-US" b="1" dirty="0">
                <a:solidFill>
                  <a:srgbClr val="FFFFFF"/>
                </a:solidFill>
                <a:latin typeface="Avenir Book"/>
                <a:cs typeface="Avenir Book"/>
              </a:endParaRPr>
            </a:p>
          </p:txBody>
        </p:sp>
      </p:grpSp>
      <p:sp>
        <p:nvSpPr>
          <p:cNvPr id="20" name="TextBox 19"/>
          <p:cNvSpPr txBox="1"/>
          <p:nvPr/>
        </p:nvSpPr>
        <p:spPr>
          <a:xfrm>
            <a:off x="100198" y="2499156"/>
            <a:ext cx="1957202" cy="2287806"/>
          </a:xfrm>
          <a:prstGeom prst="rect">
            <a:avLst/>
          </a:prstGeom>
          <a:noFill/>
        </p:spPr>
        <p:txBody>
          <a:bodyPr wrap="square" rtlCol="0" anchor="ctr">
            <a:spAutoFit/>
          </a:bodyPr>
          <a:lstStyle/>
          <a:p>
            <a:pPr marL="285750" indent="-169863">
              <a:lnSpc>
                <a:spcPct val="150000"/>
              </a:lnSpc>
              <a:buFont typeface="Arial"/>
              <a:buChar char="•"/>
            </a:pPr>
            <a:endParaRPr lang="en-US" sz="1600" dirty="0" smtClean="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1. Types of Data</a:t>
            </a:r>
          </a:p>
          <a:p>
            <a:pPr marL="115887">
              <a:lnSpc>
                <a:spcPct val="150000"/>
              </a:lnSpc>
            </a:pPr>
            <a:r>
              <a:rPr lang="en-US" sz="1600" dirty="0" smtClean="0">
                <a:solidFill>
                  <a:srgbClr val="FFFFFF"/>
                </a:solidFill>
                <a:latin typeface="Avenir Book"/>
                <a:cs typeface="Avenir Book"/>
              </a:rPr>
              <a:t>2. Correlations</a:t>
            </a:r>
          </a:p>
          <a:p>
            <a:pPr marL="115887">
              <a:lnSpc>
                <a:spcPct val="150000"/>
              </a:lnSpc>
            </a:pPr>
            <a:r>
              <a:rPr lang="en-US" sz="1600" dirty="0" smtClean="0">
                <a:solidFill>
                  <a:srgbClr val="FFFFFF"/>
                </a:solidFill>
                <a:latin typeface="Avenir Book"/>
                <a:cs typeface="Avenir Book"/>
              </a:rPr>
              <a:t>3. IV/DV/Controls</a:t>
            </a:r>
          </a:p>
          <a:p>
            <a:pPr>
              <a:lnSpc>
                <a:spcPct val="150000"/>
              </a:lnSpc>
            </a:pPr>
            <a:endParaRPr lang="en-US" sz="1600" dirty="0">
              <a:solidFill>
                <a:srgbClr val="FFFFFF"/>
              </a:solidFill>
              <a:latin typeface="Avenir Book"/>
              <a:cs typeface="Avenir Book"/>
            </a:endParaRPr>
          </a:p>
          <a:p>
            <a:pPr>
              <a:lnSpc>
                <a:spcPct val="150000"/>
              </a:lnSpc>
            </a:pPr>
            <a:endParaRPr lang="en-US" sz="1600" dirty="0" smtClean="0">
              <a:solidFill>
                <a:srgbClr val="FFFFFF"/>
              </a:solidFill>
              <a:latin typeface="Avenir Book"/>
              <a:cs typeface="Avenir Book"/>
            </a:endParaRPr>
          </a:p>
        </p:txBody>
      </p:sp>
      <p:sp>
        <p:nvSpPr>
          <p:cNvPr id="22" name="TextBox 21"/>
          <p:cNvSpPr txBox="1"/>
          <p:nvPr/>
        </p:nvSpPr>
        <p:spPr>
          <a:xfrm>
            <a:off x="2349500" y="2907257"/>
            <a:ext cx="2244921" cy="1179810"/>
          </a:xfrm>
          <a:prstGeom prst="rect">
            <a:avLst/>
          </a:prstGeom>
          <a:noFill/>
        </p:spPr>
        <p:txBody>
          <a:bodyPr wrap="square" rtlCol="0" anchor="ctr">
            <a:spAutoFit/>
          </a:bodyPr>
          <a:lstStyle/>
          <a:p>
            <a:pPr marL="115887">
              <a:lnSpc>
                <a:spcPct val="150000"/>
              </a:lnSpc>
            </a:pPr>
            <a:r>
              <a:rPr lang="en-US" sz="1600" dirty="0" smtClean="0">
                <a:solidFill>
                  <a:srgbClr val="FFFFFF"/>
                </a:solidFill>
                <a:latin typeface="Avenir Book"/>
                <a:cs typeface="Avenir Book"/>
              </a:rPr>
              <a:t>4. Area</a:t>
            </a:r>
            <a:endParaRPr lang="en-US" sz="1600" dirty="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5. Solid/Liquid/Gas</a:t>
            </a:r>
            <a:endParaRPr lang="en-US" sz="1600" dirty="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6. Geometry Figures</a:t>
            </a:r>
            <a:endParaRPr lang="en-US" sz="1600" dirty="0">
              <a:solidFill>
                <a:srgbClr val="FFFFFF"/>
              </a:solidFill>
              <a:latin typeface="Avenir Book"/>
              <a:cs typeface="Avenir Book"/>
            </a:endParaRPr>
          </a:p>
        </p:txBody>
      </p:sp>
      <p:sp>
        <p:nvSpPr>
          <p:cNvPr id="23" name="TextBox 22"/>
          <p:cNvSpPr txBox="1"/>
          <p:nvPr/>
        </p:nvSpPr>
        <p:spPr>
          <a:xfrm>
            <a:off x="4625779" y="2849093"/>
            <a:ext cx="2159000" cy="1549142"/>
          </a:xfrm>
          <a:prstGeom prst="rect">
            <a:avLst/>
          </a:prstGeom>
          <a:noFill/>
        </p:spPr>
        <p:txBody>
          <a:bodyPr wrap="square" rtlCol="0" anchor="ctr">
            <a:spAutoFit/>
          </a:bodyPr>
          <a:lstStyle/>
          <a:p>
            <a:pPr marL="115887">
              <a:lnSpc>
                <a:spcPct val="150000"/>
              </a:lnSpc>
            </a:pPr>
            <a:r>
              <a:rPr lang="en-US" sz="1600" dirty="0" smtClean="0">
                <a:solidFill>
                  <a:srgbClr val="FFFFFF"/>
                </a:solidFill>
                <a:latin typeface="Avenir Book"/>
                <a:cs typeface="Avenir Book"/>
              </a:rPr>
              <a:t>7. Speed</a:t>
            </a:r>
            <a:endParaRPr lang="en-US" sz="1600" dirty="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8. KE/mass/speed</a:t>
            </a:r>
            <a:endParaRPr lang="en-US" sz="1600" dirty="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9. Respiratory &amp; Circulatory System</a:t>
            </a:r>
            <a:endParaRPr lang="en-US" sz="1600" dirty="0">
              <a:solidFill>
                <a:srgbClr val="FFFFFF"/>
              </a:solidFill>
              <a:latin typeface="Avenir Book"/>
              <a:cs typeface="Avenir Book"/>
            </a:endParaRPr>
          </a:p>
        </p:txBody>
      </p:sp>
      <p:sp>
        <p:nvSpPr>
          <p:cNvPr id="21" name="TextBox 20"/>
          <p:cNvSpPr txBox="1"/>
          <p:nvPr/>
        </p:nvSpPr>
        <p:spPr>
          <a:xfrm>
            <a:off x="6972300" y="2842221"/>
            <a:ext cx="1930400" cy="1179810"/>
          </a:xfrm>
          <a:prstGeom prst="rect">
            <a:avLst/>
          </a:prstGeom>
          <a:noFill/>
        </p:spPr>
        <p:txBody>
          <a:bodyPr wrap="square" rtlCol="0" anchor="ctr">
            <a:spAutoFit/>
          </a:bodyPr>
          <a:lstStyle/>
          <a:p>
            <a:pPr marL="115887">
              <a:lnSpc>
                <a:spcPct val="150000"/>
              </a:lnSpc>
            </a:pPr>
            <a:r>
              <a:rPr lang="en-US" sz="1600" dirty="0" smtClean="0">
                <a:solidFill>
                  <a:srgbClr val="FFFFFF"/>
                </a:solidFill>
                <a:latin typeface="Avenir Book"/>
                <a:cs typeface="Avenir Book"/>
              </a:rPr>
              <a:t>10. KE &amp; PE</a:t>
            </a:r>
            <a:endParaRPr lang="en-US" sz="1600" dirty="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11. Angles</a:t>
            </a:r>
            <a:endParaRPr lang="en-US" sz="1600" dirty="0">
              <a:solidFill>
                <a:srgbClr val="FFFFFF"/>
              </a:solidFill>
              <a:latin typeface="Avenir Book"/>
              <a:cs typeface="Avenir Book"/>
            </a:endParaRPr>
          </a:p>
          <a:p>
            <a:pPr marL="115887">
              <a:lnSpc>
                <a:spcPct val="150000"/>
              </a:lnSpc>
            </a:pPr>
            <a:r>
              <a:rPr lang="en-US" sz="1600" dirty="0" smtClean="0">
                <a:solidFill>
                  <a:srgbClr val="FFFFFF"/>
                </a:solidFill>
                <a:latin typeface="Avenir Book"/>
                <a:cs typeface="Avenir Book"/>
              </a:rPr>
              <a:t>12. Forces</a:t>
            </a:r>
            <a:endParaRPr lang="en-US" sz="1600" dirty="0">
              <a:solidFill>
                <a:srgbClr val="FFFFFF"/>
              </a:solidFill>
              <a:latin typeface="Avenir Book"/>
              <a:cs typeface="Avenir Book"/>
            </a:endParaRPr>
          </a:p>
        </p:txBody>
      </p:sp>
      <p:pic>
        <p:nvPicPr>
          <p:cNvPr id="41" name="Picture 40"/>
          <p:cNvPicPr>
            <a:picLocks noChangeAspect="1"/>
          </p:cNvPicPr>
          <p:nvPr/>
        </p:nvPicPr>
        <p:blipFill>
          <a:blip r:embed="rId11" cstate="screen">
            <a:extLst>
              <a:ext uri="{BEBA8EAE-BF5A-486C-A8C5-ECC9F3942E4B}">
                <a14:imgProps xmlns:a14="http://schemas.microsoft.com/office/drawing/2010/main">
                  <a14:imgLayer r:embed="rId12">
                    <a14:imgEffect>
                      <a14:backgroundRemoval t="0" b="96498" l="2917" r="96250">
                        <a14:foregroundMark x1="37500" y1="15175" x2="37500" y2="15175"/>
                        <a14:foregroundMark x1="44167" y1="11673" x2="44167" y2="11673"/>
                        <a14:foregroundMark x1="37500" y1="5447" x2="37500" y2="5447"/>
                        <a14:foregroundMark x1="44583" y1="43191" x2="44583" y2="43191"/>
                        <a14:foregroundMark x1="42500" y1="87549" x2="42500" y2="87549"/>
                        <a14:foregroundMark x1="42917" y1="1946" x2="42917" y2="1946"/>
                        <a14:foregroundMark x1="41250" y1="3113" x2="41250" y2="3113"/>
                        <a14:backgroundMark x1="62500" y1="5058" x2="62500" y2="5058"/>
                        <a14:backgroundMark x1="40417" y1="1946" x2="40417" y2="1946"/>
                        <a14:backgroundMark x1="58750" y1="1556" x2="58750" y2="1556"/>
                        <a14:backgroundMark x1="51250" y1="1167" x2="51250" y2="1167"/>
                        <a14:backgroundMark x1="45417" y1="1167" x2="45417" y2="1167"/>
                      </a14:backgroundRemoval>
                    </a14:imgEffect>
                  </a14:imgLayer>
                </a14:imgProps>
              </a:ext>
              <a:ext uri="{28A0092B-C50C-407E-A947-70E740481C1C}">
                <a14:useLocalDpi xmlns:a14="http://schemas.microsoft.com/office/drawing/2010/main"/>
              </a:ext>
            </a:extLst>
          </a:blip>
          <a:stretch>
            <a:fillRect/>
          </a:stretch>
        </p:blipFill>
        <p:spPr>
          <a:xfrm>
            <a:off x="488644" y="5374825"/>
            <a:ext cx="1373639" cy="1470938"/>
          </a:xfrm>
          <a:prstGeom prst="rect">
            <a:avLst/>
          </a:prstGeom>
        </p:spPr>
      </p:pic>
      <p:pic>
        <p:nvPicPr>
          <p:cNvPr id="42" name="Picture 41"/>
          <p:cNvPicPr>
            <a:picLocks noChangeAspect="1"/>
          </p:cNvPicPr>
          <p:nvPr/>
        </p:nvPicPr>
        <p:blipFill>
          <a:blip r:embed="rId13" cstate="screen">
            <a:extLst>
              <a:ext uri="{BEBA8EAE-BF5A-486C-A8C5-ECC9F3942E4B}">
                <a14:imgProps xmlns:a14="http://schemas.microsoft.com/office/drawing/2010/main">
                  <a14:imgLayer r:embed="rId14">
                    <a14:imgEffect>
                      <a14:backgroundRemoval t="1916" b="95785" l="1587" r="95238"/>
                    </a14:imgEffect>
                  </a14:imgLayer>
                </a14:imgProps>
              </a:ext>
              <a:ext uri="{28A0092B-C50C-407E-A947-70E740481C1C}">
                <a14:useLocalDpi xmlns:a14="http://schemas.microsoft.com/office/drawing/2010/main"/>
              </a:ext>
            </a:extLst>
          </a:blip>
          <a:stretch>
            <a:fillRect/>
          </a:stretch>
        </p:blipFill>
        <p:spPr>
          <a:xfrm>
            <a:off x="2709437" y="5353194"/>
            <a:ext cx="1444741" cy="1496339"/>
          </a:xfrm>
          <a:prstGeom prst="rect">
            <a:avLst/>
          </a:prstGeom>
        </p:spPr>
      </p:pic>
      <p:pic>
        <p:nvPicPr>
          <p:cNvPr id="56" name="Picture 55"/>
          <p:cNvPicPr>
            <a:picLocks noChangeAspect="1"/>
          </p:cNvPicPr>
          <p:nvPr/>
        </p:nvPicPr>
        <p:blipFill>
          <a:blip r:embed="rId15" cstate="screen">
            <a:extLst>
              <a:ext uri="{BEBA8EAE-BF5A-486C-A8C5-ECC9F3942E4B}">
                <a14:imgProps xmlns:a14="http://schemas.microsoft.com/office/drawing/2010/main">
                  <a14:imgLayer r:embed="rId16">
                    <a14:imgEffect>
                      <a14:backgroundRemoval t="1056" b="89085" l="3502" r="92218">
                        <a14:foregroundMark x1="22957" y1="86268" x2="22957" y2="86268"/>
                        <a14:foregroundMark x1="31128" y1="85563" x2="31128" y2="85563"/>
                        <a14:foregroundMark x1="45136" y1="85563" x2="45136" y2="85563"/>
                      </a14:backgroundRemoval>
                    </a14:imgEffect>
                  </a14:imgLayer>
                </a14:imgProps>
              </a:ext>
              <a:ext uri="{28A0092B-C50C-407E-A947-70E740481C1C}">
                <a14:useLocalDpi xmlns:a14="http://schemas.microsoft.com/office/drawing/2010/main"/>
              </a:ext>
            </a:extLst>
          </a:blip>
          <a:stretch>
            <a:fillRect/>
          </a:stretch>
        </p:blipFill>
        <p:spPr>
          <a:xfrm>
            <a:off x="4975620" y="5361661"/>
            <a:ext cx="1458361" cy="1611574"/>
          </a:xfrm>
          <a:prstGeom prst="rect">
            <a:avLst/>
          </a:prstGeom>
        </p:spPr>
      </p:pic>
      <p:pic>
        <p:nvPicPr>
          <p:cNvPr id="57" name="Picture 56"/>
          <p:cNvPicPr>
            <a:picLocks noChangeAspect="1"/>
          </p:cNvPicPr>
          <p:nvPr/>
        </p:nvPicPr>
        <p:blipFill>
          <a:blip r:embed="rId17" cstate="screen">
            <a:extLst>
              <a:ext uri="{BEBA8EAE-BF5A-486C-A8C5-ECC9F3942E4B}">
                <a14:imgProps xmlns:a14="http://schemas.microsoft.com/office/drawing/2010/main">
                  <a14:imgLayer r:embed="rId18">
                    <a14:imgEffect>
                      <a14:backgroundRemoval t="1220" b="100000" l="3766" r="97490">
                        <a14:foregroundMark x1="48536" y1="4878" x2="48536" y2="4878"/>
                        <a14:foregroundMark x1="41423" y1="4878" x2="41423" y2="4878"/>
                        <a14:foregroundMark x1="59833" y1="4065" x2="59833" y2="4065"/>
                        <a14:foregroundMark x1="62343" y1="4878" x2="62343" y2="4878"/>
                      </a14:backgroundRemoval>
                    </a14:imgEffect>
                  </a14:imgLayer>
                </a14:imgProps>
              </a:ext>
              <a:ext uri="{28A0092B-C50C-407E-A947-70E740481C1C}">
                <a14:useLocalDpi xmlns:a14="http://schemas.microsoft.com/office/drawing/2010/main"/>
              </a:ext>
            </a:extLst>
          </a:blip>
          <a:stretch>
            <a:fillRect/>
          </a:stretch>
        </p:blipFill>
        <p:spPr>
          <a:xfrm>
            <a:off x="7343287" y="5408693"/>
            <a:ext cx="1359514" cy="1399332"/>
          </a:xfrm>
          <a:prstGeom prst="rect">
            <a:avLst/>
          </a:prstGeom>
        </p:spPr>
      </p:pic>
      <p:sp>
        <p:nvSpPr>
          <p:cNvPr id="58" name="TextBox 57"/>
          <p:cNvSpPr txBox="1"/>
          <p:nvPr/>
        </p:nvSpPr>
        <p:spPr>
          <a:xfrm>
            <a:off x="92800" y="4832997"/>
            <a:ext cx="2171700" cy="615553"/>
          </a:xfrm>
          <a:prstGeom prst="rect">
            <a:avLst/>
          </a:prstGeom>
          <a:noFill/>
        </p:spPr>
        <p:txBody>
          <a:bodyPr wrap="square" rtlCol="0">
            <a:spAutoFit/>
          </a:bodyPr>
          <a:lstStyle/>
          <a:p>
            <a:pPr algn="ctr"/>
            <a:r>
              <a:rPr lang="en-US" sz="1700" b="1" dirty="0" smtClean="0">
                <a:solidFill>
                  <a:srgbClr val="000000"/>
                </a:solidFill>
                <a:latin typeface="Avenir Book"/>
                <a:cs typeface="Avenir Book"/>
              </a:rPr>
              <a:t>Guide: </a:t>
            </a:r>
          </a:p>
          <a:p>
            <a:pPr algn="ctr"/>
            <a:r>
              <a:rPr lang="en-US" sz="1700" dirty="0" smtClean="0">
                <a:solidFill>
                  <a:srgbClr val="000000"/>
                </a:solidFill>
                <a:latin typeface="Avenir Book"/>
                <a:cs typeface="Avenir Book"/>
              </a:rPr>
              <a:t>Equipment Manager</a:t>
            </a:r>
            <a:endParaRPr lang="en-US" sz="1700" dirty="0">
              <a:solidFill>
                <a:srgbClr val="000000"/>
              </a:solidFill>
              <a:latin typeface="Avenir Book"/>
              <a:cs typeface="Avenir Book"/>
            </a:endParaRPr>
          </a:p>
        </p:txBody>
      </p:sp>
      <p:sp>
        <p:nvSpPr>
          <p:cNvPr id="59" name="TextBox 58"/>
          <p:cNvSpPr txBox="1"/>
          <p:nvPr/>
        </p:nvSpPr>
        <p:spPr>
          <a:xfrm>
            <a:off x="2501900" y="4832997"/>
            <a:ext cx="1816100" cy="615553"/>
          </a:xfrm>
          <a:prstGeom prst="rect">
            <a:avLst/>
          </a:prstGeom>
          <a:noFill/>
        </p:spPr>
        <p:txBody>
          <a:bodyPr wrap="square" rtlCol="0">
            <a:spAutoFit/>
          </a:bodyPr>
          <a:lstStyle/>
          <a:p>
            <a:pPr algn="ctr"/>
            <a:r>
              <a:rPr lang="en-US" sz="1700" b="1" dirty="0" smtClean="0">
                <a:solidFill>
                  <a:srgbClr val="000000"/>
                </a:solidFill>
                <a:latin typeface="Avenir Book"/>
                <a:cs typeface="Avenir Book"/>
              </a:rPr>
              <a:t>Guide:</a:t>
            </a:r>
          </a:p>
          <a:p>
            <a:pPr algn="ctr"/>
            <a:r>
              <a:rPr lang="en-US" sz="1700" dirty="0" smtClean="0">
                <a:solidFill>
                  <a:srgbClr val="000000"/>
                </a:solidFill>
                <a:latin typeface="Avenir Book"/>
                <a:cs typeface="Avenir Book"/>
              </a:rPr>
              <a:t>Ice Technician</a:t>
            </a:r>
            <a:endParaRPr lang="en-US" sz="1700" dirty="0">
              <a:solidFill>
                <a:srgbClr val="000000"/>
              </a:solidFill>
              <a:latin typeface="Avenir Book"/>
              <a:cs typeface="Avenir Book"/>
            </a:endParaRPr>
          </a:p>
        </p:txBody>
      </p:sp>
      <p:sp>
        <p:nvSpPr>
          <p:cNvPr id="60" name="TextBox 59"/>
          <p:cNvSpPr txBox="1"/>
          <p:nvPr/>
        </p:nvSpPr>
        <p:spPr>
          <a:xfrm>
            <a:off x="4775200" y="4832997"/>
            <a:ext cx="1816100" cy="615553"/>
          </a:xfrm>
          <a:prstGeom prst="rect">
            <a:avLst/>
          </a:prstGeom>
          <a:noFill/>
        </p:spPr>
        <p:txBody>
          <a:bodyPr wrap="square" rtlCol="0">
            <a:spAutoFit/>
          </a:bodyPr>
          <a:lstStyle/>
          <a:p>
            <a:pPr algn="ctr"/>
            <a:r>
              <a:rPr lang="en-US" sz="1700" b="1" dirty="0" smtClean="0">
                <a:solidFill>
                  <a:srgbClr val="000000"/>
                </a:solidFill>
                <a:latin typeface="Avenir Book"/>
                <a:cs typeface="Avenir Book"/>
              </a:rPr>
              <a:t>Guide:</a:t>
            </a:r>
          </a:p>
          <a:p>
            <a:pPr algn="ctr"/>
            <a:r>
              <a:rPr lang="en-US" sz="1700" dirty="0" smtClean="0">
                <a:solidFill>
                  <a:srgbClr val="000000"/>
                </a:solidFill>
                <a:latin typeface="Avenir Book"/>
                <a:cs typeface="Avenir Book"/>
              </a:rPr>
              <a:t>Skating Coach</a:t>
            </a:r>
            <a:endParaRPr lang="en-US" sz="1700" dirty="0">
              <a:solidFill>
                <a:srgbClr val="000000"/>
              </a:solidFill>
              <a:latin typeface="Avenir Book"/>
              <a:cs typeface="Avenir Book"/>
            </a:endParaRPr>
          </a:p>
        </p:txBody>
      </p:sp>
      <p:sp>
        <p:nvSpPr>
          <p:cNvPr id="61" name="TextBox 60"/>
          <p:cNvSpPr txBox="1"/>
          <p:nvPr/>
        </p:nvSpPr>
        <p:spPr>
          <a:xfrm>
            <a:off x="7086600" y="4832997"/>
            <a:ext cx="1816100" cy="615553"/>
          </a:xfrm>
          <a:prstGeom prst="rect">
            <a:avLst/>
          </a:prstGeom>
          <a:noFill/>
        </p:spPr>
        <p:txBody>
          <a:bodyPr wrap="square" rtlCol="0">
            <a:spAutoFit/>
          </a:bodyPr>
          <a:lstStyle/>
          <a:p>
            <a:pPr algn="ctr"/>
            <a:r>
              <a:rPr lang="en-US" sz="1700" b="1" dirty="0" smtClean="0">
                <a:solidFill>
                  <a:srgbClr val="000000"/>
                </a:solidFill>
                <a:latin typeface="Avenir Book"/>
                <a:cs typeface="Avenir Book"/>
              </a:rPr>
              <a:t>Guide:</a:t>
            </a:r>
          </a:p>
          <a:p>
            <a:pPr algn="ctr"/>
            <a:r>
              <a:rPr lang="en-US" sz="1700" dirty="0" smtClean="0">
                <a:solidFill>
                  <a:srgbClr val="000000"/>
                </a:solidFill>
                <a:latin typeface="Avenir Book"/>
                <a:cs typeface="Avenir Book"/>
              </a:rPr>
              <a:t>Head Coach</a:t>
            </a:r>
            <a:endParaRPr lang="en-US" sz="1700" dirty="0">
              <a:solidFill>
                <a:srgbClr val="000000"/>
              </a:solidFill>
              <a:latin typeface="Avenir Book"/>
              <a:cs typeface="Avenir Book"/>
            </a:endParaRPr>
          </a:p>
        </p:txBody>
      </p:sp>
      <p:sp>
        <p:nvSpPr>
          <p:cNvPr id="53" name="Rectangle 52"/>
          <p:cNvSpPr/>
          <p:nvPr/>
        </p:nvSpPr>
        <p:spPr>
          <a:xfrm>
            <a:off x="-2" y="0"/>
            <a:ext cx="9144001" cy="45719"/>
          </a:xfrm>
          <a:prstGeom prst="rect">
            <a:avLst/>
          </a:prstGeom>
          <a:solidFill>
            <a:srgbClr val="C428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914400"/>
            <a:endParaRPr lang="en-US" dirty="0">
              <a:solidFill>
                <a:prstClr val="white"/>
              </a:solidFill>
              <a:latin typeface="Calibri"/>
            </a:endParaRPr>
          </a:p>
        </p:txBody>
      </p:sp>
    </p:spTree>
    <p:extLst>
      <p:ext uri="{BB962C8B-B14F-4D97-AF65-F5344CB8AC3E}">
        <p14:creationId xmlns:p14="http://schemas.microsoft.com/office/powerpoint/2010/main" val="4152322029"/>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28730"/>
            <a:ext cx="9144000" cy="578521"/>
          </a:xfrm>
        </p:spPr>
        <p:txBody>
          <a:bodyPr>
            <a:normAutofit fontScale="90000"/>
          </a:bodyPr>
          <a:lstStyle/>
          <a:p>
            <a:pPr algn="ctr"/>
            <a:r>
              <a:rPr lang="en-US" dirty="0" smtClean="0">
                <a:solidFill>
                  <a:srgbClr val="000000"/>
                </a:solidFill>
                <a:latin typeface="Avenir Book"/>
                <a:cs typeface="Avenir Book"/>
              </a:rPr>
              <a:t>Module Structure</a:t>
            </a:r>
            <a:endParaRPr lang="en-US" dirty="0">
              <a:solidFill>
                <a:srgbClr val="000000"/>
              </a:solidFill>
              <a:latin typeface="Avenir Book"/>
              <a:cs typeface="Avenir Book"/>
            </a:endParaRPr>
          </a:p>
        </p:txBody>
      </p:sp>
      <p:sp>
        <p:nvSpPr>
          <p:cNvPr id="3" name="Content Placeholder 2"/>
          <p:cNvSpPr>
            <a:spLocks noGrp="1"/>
          </p:cNvSpPr>
          <p:nvPr>
            <p:ph idx="1"/>
          </p:nvPr>
        </p:nvSpPr>
        <p:spPr>
          <a:xfrm>
            <a:off x="457200" y="1319768"/>
            <a:ext cx="8229600" cy="4901878"/>
          </a:xfrm>
        </p:spPr>
        <p:txBody>
          <a:bodyPr>
            <a:normAutofit/>
          </a:bodyPr>
          <a:lstStyle/>
          <a:p>
            <a:pPr marL="0" indent="0">
              <a:buNone/>
            </a:pPr>
            <a:r>
              <a:rPr lang="en-US" sz="2200" b="1" dirty="0" smtClean="0">
                <a:latin typeface="Avenir Book"/>
                <a:cs typeface="Avenir Book"/>
              </a:rPr>
              <a:t>Length:</a:t>
            </a:r>
            <a:r>
              <a:rPr lang="en-US" sz="2200" dirty="0" smtClean="0">
                <a:latin typeface="Avenir Book"/>
                <a:cs typeface="Avenir Book"/>
              </a:rPr>
              <a:t> 12 modules total, each taking 10-15 minutes</a:t>
            </a:r>
          </a:p>
          <a:p>
            <a:pPr marL="0" indent="0">
              <a:buNone/>
            </a:pPr>
            <a:endParaRPr lang="en-US" sz="2200" dirty="0" smtClean="0">
              <a:latin typeface="Avenir Book"/>
              <a:cs typeface="Avenir Book"/>
            </a:endParaRPr>
          </a:p>
          <a:p>
            <a:pPr marL="0" indent="0">
              <a:buNone/>
            </a:pPr>
            <a:r>
              <a:rPr lang="en-US" sz="2200" b="1" dirty="0" smtClean="0">
                <a:latin typeface="Avenir Book"/>
                <a:cs typeface="Avenir Book"/>
              </a:rPr>
              <a:t>Module Format:</a:t>
            </a:r>
          </a:p>
          <a:p>
            <a:pPr marL="0" indent="0">
              <a:buNone/>
            </a:pPr>
            <a:endParaRPr lang="en-US" dirty="0" smtClean="0">
              <a:latin typeface="Avenir Book"/>
              <a:cs typeface="Avenir Book"/>
            </a:endParaRPr>
          </a:p>
          <a:p>
            <a:pPr marL="971550" lvl="1" indent="-514350">
              <a:buFont typeface="+mj-lt"/>
              <a:buAutoNum type="arabicPeriod"/>
            </a:pPr>
            <a:endParaRPr lang="en-US" dirty="0" smtClean="0">
              <a:latin typeface="Avenir Book"/>
              <a:cs typeface="Avenir Book"/>
            </a:endParaRPr>
          </a:p>
          <a:p>
            <a:pPr lvl="1"/>
            <a:endParaRPr lang="en-US" dirty="0">
              <a:latin typeface="Avenir Book"/>
              <a:cs typeface="Avenir Book"/>
            </a:endParaRPr>
          </a:p>
        </p:txBody>
      </p:sp>
      <p:pic>
        <p:nvPicPr>
          <p:cNvPr id="5" name="Picture 4" descr="icons-07.png"/>
          <p:cNvPicPr>
            <a:picLocks noChangeAspect="1"/>
          </p:cNvPicPr>
          <p:nvPr/>
        </p:nvPicPr>
        <p:blipFill>
          <a:blip r:embed="rId3">
            <a:grayscl/>
            <a:extLst>
              <a:ext uri="{28A0092B-C50C-407E-A947-70E740481C1C}">
                <a14:useLocalDpi xmlns:a14="http://schemas.microsoft.com/office/drawing/2010/main"/>
              </a:ext>
            </a:extLst>
          </a:blip>
          <a:stretch>
            <a:fillRect/>
          </a:stretch>
        </p:blipFill>
        <p:spPr>
          <a:xfrm>
            <a:off x="4779760" y="3316371"/>
            <a:ext cx="1274542" cy="1295784"/>
          </a:xfrm>
          <a:prstGeom prst="rect">
            <a:avLst/>
          </a:prstGeom>
        </p:spPr>
      </p:pic>
      <p:pic>
        <p:nvPicPr>
          <p:cNvPr id="6" name="Picture 5" descr="icons-06.png"/>
          <p:cNvPicPr>
            <a:picLocks noChangeAspect="1"/>
          </p:cNvPicPr>
          <p:nvPr/>
        </p:nvPicPr>
        <p:blipFill>
          <a:blip r:embed="rId4">
            <a:biLevel thresh="75000"/>
            <a:extLst>
              <a:ext uri="{28A0092B-C50C-407E-A947-70E740481C1C}">
                <a14:useLocalDpi xmlns:a14="http://schemas.microsoft.com/office/drawing/2010/main"/>
              </a:ext>
            </a:extLst>
          </a:blip>
          <a:stretch>
            <a:fillRect/>
          </a:stretch>
        </p:blipFill>
        <p:spPr>
          <a:xfrm>
            <a:off x="6757165" y="3316371"/>
            <a:ext cx="1295784" cy="1295784"/>
          </a:xfrm>
          <a:prstGeom prst="rect">
            <a:avLst/>
          </a:prstGeom>
        </p:spPr>
      </p:pic>
      <p:sp>
        <p:nvSpPr>
          <p:cNvPr id="7" name="TextBox 6"/>
          <p:cNvSpPr txBox="1"/>
          <p:nvPr/>
        </p:nvSpPr>
        <p:spPr>
          <a:xfrm>
            <a:off x="2719917" y="2593780"/>
            <a:ext cx="1640415" cy="584776"/>
          </a:xfrm>
          <a:prstGeom prst="rect">
            <a:avLst/>
          </a:prstGeom>
          <a:noFill/>
        </p:spPr>
        <p:txBody>
          <a:bodyPr wrap="square" rtlCol="0">
            <a:spAutoFit/>
          </a:bodyPr>
          <a:lstStyle/>
          <a:p>
            <a:pPr algn="ctr"/>
            <a:r>
              <a:rPr lang="en-US" sz="1600" dirty="0" smtClean="0">
                <a:latin typeface="Avenir Book"/>
                <a:cs typeface="Avenir Book"/>
              </a:rPr>
              <a:t>Investigate and Experiment</a:t>
            </a:r>
            <a:endParaRPr lang="en-US" sz="1600" dirty="0">
              <a:latin typeface="Avenir Book"/>
              <a:cs typeface="Avenir Book"/>
            </a:endParaRPr>
          </a:p>
        </p:txBody>
      </p:sp>
      <p:sp>
        <p:nvSpPr>
          <p:cNvPr id="8" name="TextBox 7"/>
          <p:cNvSpPr txBox="1"/>
          <p:nvPr/>
        </p:nvSpPr>
        <p:spPr>
          <a:xfrm>
            <a:off x="708599" y="2593780"/>
            <a:ext cx="1575091" cy="584776"/>
          </a:xfrm>
          <a:prstGeom prst="rect">
            <a:avLst/>
          </a:prstGeom>
          <a:noFill/>
        </p:spPr>
        <p:txBody>
          <a:bodyPr wrap="square" rtlCol="0">
            <a:spAutoFit/>
          </a:bodyPr>
          <a:lstStyle/>
          <a:p>
            <a:pPr algn="ctr"/>
            <a:r>
              <a:rPr lang="en-US" sz="1600" dirty="0" smtClean="0">
                <a:latin typeface="Avenir Book"/>
                <a:cs typeface="Avenir Book"/>
              </a:rPr>
              <a:t>Observe and Predict</a:t>
            </a:r>
            <a:endParaRPr lang="en-US" sz="1600" dirty="0">
              <a:latin typeface="Avenir Book"/>
              <a:cs typeface="Avenir Book"/>
            </a:endParaRPr>
          </a:p>
        </p:txBody>
      </p:sp>
      <p:sp>
        <p:nvSpPr>
          <p:cNvPr id="9" name="TextBox 8"/>
          <p:cNvSpPr txBox="1"/>
          <p:nvPr/>
        </p:nvSpPr>
        <p:spPr>
          <a:xfrm>
            <a:off x="4677833" y="2593780"/>
            <a:ext cx="1474681" cy="584776"/>
          </a:xfrm>
          <a:prstGeom prst="rect">
            <a:avLst/>
          </a:prstGeom>
          <a:noFill/>
        </p:spPr>
        <p:txBody>
          <a:bodyPr wrap="square" rtlCol="0">
            <a:spAutoFit/>
          </a:bodyPr>
          <a:lstStyle/>
          <a:p>
            <a:pPr algn="ctr"/>
            <a:r>
              <a:rPr lang="en-US" sz="1600" dirty="0" smtClean="0">
                <a:latin typeface="Avenir Book"/>
                <a:cs typeface="Avenir Book"/>
              </a:rPr>
              <a:t>Collect and Analyze Data</a:t>
            </a:r>
            <a:endParaRPr lang="en-US" sz="1600" dirty="0">
              <a:latin typeface="Avenir Book"/>
              <a:cs typeface="Avenir Book"/>
            </a:endParaRPr>
          </a:p>
        </p:txBody>
      </p:sp>
      <p:sp>
        <p:nvSpPr>
          <p:cNvPr id="10" name="TextBox 9"/>
          <p:cNvSpPr txBox="1"/>
          <p:nvPr/>
        </p:nvSpPr>
        <p:spPr>
          <a:xfrm>
            <a:off x="6655949" y="2593780"/>
            <a:ext cx="1397000" cy="584776"/>
          </a:xfrm>
          <a:prstGeom prst="rect">
            <a:avLst/>
          </a:prstGeom>
          <a:noFill/>
        </p:spPr>
        <p:txBody>
          <a:bodyPr wrap="square" rtlCol="0">
            <a:spAutoFit/>
          </a:bodyPr>
          <a:lstStyle/>
          <a:p>
            <a:pPr algn="ctr"/>
            <a:r>
              <a:rPr lang="en-US" sz="1600" dirty="0" smtClean="0">
                <a:latin typeface="Avenir Book"/>
                <a:cs typeface="Avenir Book"/>
              </a:rPr>
              <a:t>Reflect and Revise</a:t>
            </a:r>
            <a:endParaRPr lang="en-US" sz="1600" dirty="0">
              <a:latin typeface="Avenir Book"/>
              <a:cs typeface="Avenir Book"/>
            </a:endParaRPr>
          </a:p>
        </p:txBody>
      </p:sp>
      <p:pic>
        <p:nvPicPr>
          <p:cNvPr id="11" name="Picture 10" descr="icons-04.png"/>
          <p:cNvPicPr>
            <a:picLocks noChangeAspect="1"/>
          </p:cNvPicPr>
          <p:nvPr/>
        </p:nvPicPr>
        <p:blipFill>
          <a:blip r:embed="rId5">
            <a:grayscl/>
            <a:extLst>
              <a:ext uri="{28A0092B-C50C-407E-A947-70E740481C1C}">
                <a14:useLocalDpi xmlns:a14="http://schemas.microsoft.com/office/drawing/2010/main"/>
              </a:ext>
            </a:extLst>
          </a:blip>
          <a:stretch>
            <a:fillRect/>
          </a:stretch>
        </p:blipFill>
        <p:spPr>
          <a:xfrm>
            <a:off x="959999" y="3316371"/>
            <a:ext cx="1306405" cy="1263920"/>
          </a:xfrm>
          <a:prstGeom prst="rect">
            <a:avLst/>
          </a:prstGeom>
        </p:spPr>
      </p:pic>
      <p:pic>
        <p:nvPicPr>
          <p:cNvPr id="12" name="Picture 11" descr="icons-10.png"/>
          <p:cNvPicPr>
            <a:picLocks noChangeAspect="1"/>
          </p:cNvPicPr>
          <p:nvPr/>
        </p:nvPicPr>
        <p:blipFill>
          <a:blip r:embed="rId6">
            <a:biLevel thresh="50000"/>
            <a:extLst>
              <a:ext uri="{28A0092B-C50C-407E-A947-70E740481C1C}">
                <a14:useLocalDpi xmlns:a14="http://schemas.microsoft.com/office/drawing/2010/main"/>
              </a:ext>
            </a:extLst>
          </a:blip>
          <a:stretch>
            <a:fillRect/>
          </a:stretch>
        </p:blipFill>
        <p:spPr>
          <a:xfrm>
            <a:off x="2863856" y="3316371"/>
            <a:ext cx="1317026" cy="1242678"/>
          </a:xfrm>
          <a:prstGeom prst="rect">
            <a:avLst/>
          </a:prstGeom>
        </p:spPr>
      </p:pic>
      <p:sp>
        <p:nvSpPr>
          <p:cNvPr id="13" name="TextBox 12"/>
          <p:cNvSpPr txBox="1"/>
          <p:nvPr/>
        </p:nvSpPr>
        <p:spPr>
          <a:xfrm>
            <a:off x="860999" y="4617252"/>
            <a:ext cx="1575091" cy="338554"/>
          </a:xfrm>
          <a:prstGeom prst="rect">
            <a:avLst/>
          </a:prstGeom>
          <a:noFill/>
        </p:spPr>
        <p:txBody>
          <a:bodyPr wrap="square" rtlCol="0">
            <a:spAutoFit/>
          </a:bodyPr>
          <a:lstStyle/>
          <a:p>
            <a:pPr algn="ctr"/>
            <a:r>
              <a:rPr lang="en-US" sz="1600" b="1" dirty="0" smtClean="0">
                <a:latin typeface="Avenir Book"/>
                <a:cs typeface="Avenir Book"/>
              </a:rPr>
              <a:t>Pre-assessment</a:t>
            </a:r>
            <a:endParaRPr lang="en-US" sz="1600" b="1" dirty="0">
              <a:latin typeface="Avenir Book"/>
              <a:cs typeface="Avenir Book"/>
            </a:endParaRPr>
          </a:p>
        </p:txBody>
      </p:sp>
      <p:sp>
        <p:nvSpPr>
          <p:cNvPr id="14" name="TextBox 13"/>
          <p:cNvSpPr txBox="1"/>
          <p:nvPr/>
        </p:nvSpPr>
        <p:spPr>
          <a:xfrm>
            <a:off x="6487580" y="4617252"/>
            <a:ext cx="1859873" cy="338554"/>
          </a:xfrm>
          <a:prstGeom prst="rect">
            <a:avLst/>
          </a:prstGeom>
          <a:noFill/>
        </p:spPr>
        <p:txBody>
          <a:bodyPr wrap="square" rtlCol="0">
            <a:spAutoFit/>
          </a:bodyPr>
          <a:lstStyle/>
          <a:p>
            <a:pPr algn="ctr"/>
            <a:r>
              <a:rPr lang="en-US" sz="1600" b="1" dirty="0" smtClean="0">
                <a:latin typeface="Avenir Book"/>
                <a:cs typeface="Avenir Book"/>
              </a:rPr>
              <a:t>Post-assessment</a:t>
            </a:r>
            <a:endParaRPr lang="en-US" sz="1600" b="1" dirty="0">
              <a:latin typeface="Avenir Book"/>
              <a:cs typeface="Avenir Book"/>
            </a:endParaRPr>
          </a:p>
        </p:txBody>
      </p:sp>
      <p:sp>
        <p:nvSpPr>
          <p:cNvPr id="15" name="Rectangle 14"/>
          <p:cNvSpPr/>
          <p:nvPr/>
        </p:nvSpPr>
        <p:spPr>
          <a:xfrm>
            <a:off x="1085239" y="5200847"/>
            <a:ext cx="6907509" cy="923330"/>
          </a:xfrm>
          <a:prstGeom prst="rect">
            <a:avLst/>
          </a:prstGeom>
        </p:spPr>
        <p:txBody>
          <a:bodyPr wrap="square">
            <a:spAutoFit/>
          </a:bodyPr>
          <a:lstStyle/>
          <a:p>
            <a:pPr lvl="0" algn="ctr"/>
            <a:r>
              <a:rPr lang="en-US" dirty="0" smtClean="0">
                <a:latin typeface="Avenir Book"/>
                <a:cs typeface="Avenir Book"/>
              </a:rPr>
              <a:t>Our modules </a:t>
            </a:r>
            <a:r>
              <a:rPr lang="en-US" dirty="0">
                <a:latin typeface="Avenir Book"/>
                <a:cs typeface="Avenir Book"/>
              </a:rPr>
              <a:t>take an </a:t>
            </a:r>
            <a:r>
              <a:rPr lang="en-US" dirty="0">
                <a:solidFill>
                  <a:srgbClr val="CA001E"/>
                </a:solidFill>
                <a:latin typeface="Avenir Black"/>
                <a:cs typeface="Avenir Black"/>
              </a:rPr>
              <a:t>exploratory learning </a:t>
            </a:r>
            <a:r>
              <a:rPr lang="en-US" dirty="0" smtClean="0">
                <a:latin typeface="Avenir Book"/>
                <a:cs typeface="Avenir Book"/>
              </a:rPr>
              <a:t>approach,</a:t>
            </a:r>
            <a:r>
              <a:rPr lang="en-US" dirty="0" smtClean="0">
                <a:solidFill>
                  <a:schemeClr val="accent4"/>
                </a:solidFill>
                <a:latin typeface="Avenir Black"/>
                <a:cs typeface="Avenir Black"/>
              </a:rPr>
              <a:t> </a:t>
            </a:r>
            <a:r>
              <a:rPr lang="en-US" dirty="0" smtClean="0">
                <a:latin typeface="Avenir Book"/>
                <a:cs typeface="Avenir Book"/>
              </a:rPr>
              <a:t>exposing students to </a:t>
            </a:r>
            <a:r>
              <a:rPr lang="en-US" dirty="0" smtClean="0">
                <a:solidFill>
                  <a:srgbClr val="CA001E"/>
                </a:solidFill>
                <a:latin typeface="Avenir Black"/>
                <a:cs typeface="Avenir Black"/>
              </a:rPr>
              <a:t>foundational STEM concepts, scientific thinking, </a:t>
            </a:r>
            <a:r>
              <a:rPr lang="en-US" dirty="0" smtClean="0">
                <a:latin typeface="Avenir Book"/>
                <a:cs typeface="Avenir Book"/>
              </a:rPr>
              <a:t>and </a:t>
            </a:r>
            <a:r>
              <a:rPr lang="en-US" dirty="0" smtClean="0">
                <a:solidFill>
                  <a:srgbClr val="CA001E"/>
                </a:solidFill>
                <a:latin typeface="Avenir Black"/>
                <a:cs typeface="Avenir Black"/>
              </a:rPr>
              <a:t>data/graphical analysis </a:t>
            </a:r>
            <a:r>
              <a:rPr lang="en-US" dirty="0" smtClean="0">
                <a:latin typeface="Avenir Book"/>
                <a:cs typeface="Avenir Book"/>
              </a:rPr>
              <a:t>through </a:t>
            </a:r>
            <a:r>
              <a:rPr lang="en-US" dirty="0">
                <a:latin typeface="Avenir Book"/>
                <a:cs typeface="Avenir Book"/>
              </a:rPr>
              <a:t>real-life STEM </a:t>
            </a:r>
            <a:r>
              <a:rPr lang="en-US" dirty="0" smtClean="0">
                <a:latin typeface="Avenir Book"/>
                <a:cs typeface="Avenir Book"/>
              </a:rPr>
              <a:t>applications. </a:t>
            </a:r>
            <a:endParaRPr lang="en-US" dirty="0">
              <a:latin typeface="Avenir Book"/>
              <a:cs typeface="Avenir Book"/>
            </a:endParaRPr>
          </a:p>
        </p:txBody>
      </p:sp>
      <p:cxnSp>
        <p:nvCxnSpPr>
          <p:cNvPr id="17" name="Straight Arrow Connector 16"/>
          <p:cNvCxnSpPr/>
          <p:nvPr/>
        </p:nvCxnSpPr>
        <p:spPr>
          <a:xfrm>
            <a:off x="2404341" y="3926417"/>
            <a:ext cx="4277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19" name="Straight Arrow Connector 18"/>
          <p:cNvCxnSpPr/>
          <p:nvPr/>
        </p:nvCxnSpPr>
        <p:spPr>
          <a:xfrm>
            <a:off x="4250067" y="3926417"/>
            <a:ext cx="4277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cxnSp>
        <p:nvCxnSpPr>
          <p:cNvPr id="20" name="Straight Arrow Connector 19"/>
          <p:cNvCxnSpPr/>
          <p:nvPr/>
        </p:nvCxnSpPr>
        <p:spPr>
          <a:xfrm>
            <a:off x="6228183" y="3926417"/>
            <a:ext cx="427766" cy="0"/>
          </a:xfrm>
          <a:prstGeom prst="straightConnector1">
            <a:avLst/>
          </a:prstGeom>
          <a:ln>
            <a:tailEnd type="arrow"/>
          </a:ln>
        </p:spPr>
        <p:style>
          <a:lnRef idx="2">
            <a:schemeClr val="dk1"/>
          </a:lnRef>
          <a:fillRef idx="0">
            <a:schemeClr val="dk1"/>
          </a:fillRef>
          <a:effectRef idx="1">
            <a:schemeClr val="dk1"/>
          </a:effectRef>
          <a:fontRef idx="minor">
            <a:schemeClr val="tx1"/>
          </a:fontRef>
        </p:style>
      </p:cxnSp>
      <p:sp>
        <p:nvSpPr>
          <p:cNvPr id="18" name="Rectangle 17"/>
          <p:cNvSpPr/>
          <p:nvPr/>
        </p:nvSpPr>
        <p:spPr>
          <a:xfrm>
            <a:off x="-12831" y="0"/>
            <a:ext cx="9144001" cy="45719"/>
          </a:xfrm>
          <a:prstGeom prst="rect">
            <a:avLst/>
          </a:prstGeom>
          <a:solidFill>
            <a:srgbClr val="C428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914400"/>
            <a:endParaRPr lang="en-US" dirty="0">
              <a:solidFill>
                <a:prstClr val="white"/>
              </a:solidFill>
              <a:latin typeface="Calibri"/>
            </a:endParaRPr>
          </a:p>
        </p:txBody>
      </p:sp>
    </p:spTree>
    <p:extLst>
      <p:ext uri="{BB962C8B-B14F-4D97-AF65-F5344CB8AC3E}">
        <p14:creationId xmlns:p14="http://schemas.microsoft.com/office/powerpoint/2010/main" val="681924393"/>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80781"/>
          </a:xfrm>
        </p:spPr>
        <p:txBody>
          <a:bodyPr/>
          <a:lstStyle/>
          <a:p>
            <a:r>
              <a:rPr lang="en-US" sz="2800" dirty="0" smtClean="0">
                <a:solidFill>
                  <a:srgbClr val="000000"/>
                </a:solidFill>
                <a:latin typeface="Avenir Book"/>
                <a:cs typeface="Avenir Book"/>
              </a:rPr>
              <a:t>Interactive Student Dashboard</a:t>
            </a:r>
            <a:endParaRPr lang="en-US" sz="2800" dirty="0">
              <a:solidFill>
                <a:srgbClr val="000000"/>
              </a:solidFill>
              <a:latin typeface="Avenir Book"/>
              <a:cs typeface="Avenir Book"/>
            </a:endParaRPr>
          </a:p>
        </p:txBody>
      </p:sp>
      <p:pic>
        <p:nvPicPr>
          <p:cNvPr id="6" name="Content Placeholder 5" descr="Screen Shot 2015-08-06 at 9.46.57 AM.png"/>
          <p:cNvPicPr>
            <a:picLocks noGrp="1" noChangeAspect="1"/>
          </p:cNvPicPr>
          <p:nvPr>
            <p:ph sz="half" idx="1"/>
          </p:nvPr>
        </p:nvPicPr>
        <p:blipFill>
          <a:blip r:embed="rId3">
            <a:extLst>
              <a:ext uri="{28A0092B-C50C-407E-A947-70E740481C1C}">
                <a14:useLocalDpi xmlns:a14="http://schemas.microsoft.com/office/drawing/2010/main" val="0"/>
              </a:ext>
            </a:extLst>
          </a:blip>
          <a:srcRect l="5708" r="5708"/>
          <a:stretch>
            <a:fillRect/>
          </a:stretch>
        </p:blipFill>
        <p:spPr>
          <a:xfrm>
            <a:off x="0" y="729290"/>
            <a:ext cx="9144000" cy="5824891"/>
          </a:xfrm>
        </p:spPr>
      </p:pic>
      <p:sp>
        <p:nvSpPr>
          <p:cNvPr id="7" name="Rectangle 6"/>
          <p:cNvSpPr/>
          <p:nvPr/>
        </p:nvSpPr>
        <p:spPr>
          <a:xfrm>
            <a:off x="-2" y="0"/>
            <a:ext cx="9144001" cy="45719"/>
          </a:xfrm>
          <a:prstGeom prst="rect">
            <a:avLst/>
          </a:prstGeom>
          <a:solidFill>
            <a:srgbClr val="C4281F"/>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914400"/>
            <a:endParaRPr lang="en-US" dirty="0">
              <a:solidFill>
                <a:prstClr val="white"/>
              </a:solidFill>
              <a:latin typeface="Calibri"/>
            </a:endParaRPr>
          </a:p>
        </p:txBody>
      </p:sp>
    </p:spTree>
    <p:extLst>
      <p:ext uri="{BB962C8B-B14F-4D97-AF65-F5344CB8AC3E}">
        <p14:creationId xmlns:p14="http://schemas.microsoft.com/office/powerpoint/2010/main" val="3004604129"/>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0862" y="2497670"/>
            <a:ext cx="7950852" cy="1749056"/>
          </a:xfrm>
        </p:spPr>
        <p:txBody>
          <a:bodyPr>
            <a:noAutofit/>
          </a:bodyPr>
          <a:lstStyle/>
          <a:p>
            <a:r>
              <a:rPr lang="en-US" sz="4000" dirty="0" smtClean="0"/>
              <a:t>implementation</a:t>
            </a:r>
            <a:endParaRPr lang="en-US" sz="4000" dirty="0"/>
          </a:p>
        </p:txBody>
      </p:sp>
    </p:spTree>
    <p:extLst>
      <p:ext uri="{BB962C8B-B14F-4D97-AF65-F5344CB8AC3E}">
        <p14:creationId xmlns:p14="http://schemas.microsoft.com/office/powerpoint/2010/main" val="3444216725"/>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Implementation Strategies</a:t>
            </a:r>
            <a:endParaRPr lang="en-US" dirty="0"/>
          </a:p>
        </p:txBody>
      </p:sp>
      <p:pic>
        <p:nvPicPr>
          <p:cNvPr id="4" name="Picture 3"/>
          <p:cNvPicPr>
            <a:picLocks noChangeAspect="1"/>
          </p:cNvPicPr>
          <p:nvPr/>
        </p:nvPicPr>
        <p:blipFill>
          <a:blip r:embed="rId2"/>
          <a:stretch>
            <a:fillRect/>
          </a:stretch>
        </p:blipFill>
        <p:spPr>
          <a:xfrm>
            <a:off x="655034" y="907251"/>
            <a:ext cx="7833932" cy="5626790"/>
          </a:xfrm>
          <a:prstGeom prst="rect">
            <a:avLst/>
          </a:prstGeom>
        </p:spPr>
      </p:pic>
    </p:spTree>
    <p:extLst>
      <p:ext uri="{BB962C8B-B14F-4D97-AF65-F5344CB8AC3E}">
        <p14:creationId xmlns:p14="http://schemas.microsoft.com/office/powerpoint/2010/main" val="2104185459"/>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65" name="Rectangle 64"/>
          <p:cNvSpPr/>
          <p:nvPr/>
        </p:nvSpPr>
        <p:spPr>
          <a:xfrm>
            <a:off x="496743" y="1609456"/>
            <a:ext cx="8184719" cy="1236703"/>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3" name="Rectangle 62"/>
          <p:cNvSpPr/>
          <p:nvPr/>
        </p:nvSpPr>
        <p:spPr>
          <a:xfrm>
            <a:off x="5563908" y="2807564"/>
            <a:ext cx="1661834" cy="2669781"/>
          </a:xfrm>
          <a:prstGeom prst="rect">
            <a:avLst/>
          </a:prstGeom>
          <a:solidFill>
            <a:schemeClr val="accent6">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2" name="Rectangle 61"/>
          <p:cNvSpPr/>
          <p:nvPr/>
        </p:nvSpPr>
        <p:spPr>
          <a:xfrm>
            <a:off x="3735108" y="2807564"/>
            <a:ext cx="1661834" cy="2669781"/>
          </a:xfrm>
          <a:prstGeom prst="rect">
            <a:avLst/>
          </a:prstGeom>
          <a:solidFill>
            <a:schemeClr val="accent3">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Rectangle 60"/>
          <p:cNvSpPr/>
          <p:nvPr/>
        </p:nvSpPr>
        <p:spPr>
          <a:xfrm>
            <a:off x="1907417" y="2807564"/>
            <a:ext cx="1661834" cy="2669781"/>
          </a:xfrm>
          <a:prstGeom prst="rect">
            <a:avLst/>
          </a:prstGeom>
          <a:solidFill>
            <a:schemeClr val="accent5">
              <a:lumMod val="20000"/>
              <a:lumOff val="80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6" name="Rectangle 55"/>
          <p:cNvSpPr/>
          <p:nvPr/>
        </p:nvSpPr>
        <p:spPr>
          <a:xfrm>
            <a:off x="3735108" y="2244687"/>
            <a:ext cx="1661834" cy="601471"/>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7" name="Rectangle 56"/>
          <p:cNvSpPr/>
          <p:nvPr/>
        </p:nvSpPr>
        <p:spPr>
          <a:xfrm>
            <a:off x="5563908" y="2244687"/>
            <a:ext cx="1661834" cy="601471"/>
          </a:xfrm>
          <a:prstGeom prst="rect">
            <a:avLst/>
          </a:prstGeom>
          <a:solidFill>
            <a:schemeClr val="accent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907417" y="2244687"/>
            <a:ext cx="1661834" cy="601471"/>
          </a:xfrm>
          <a:prstGeom prst="rect">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6" name="Shape 236"/>
          <p:cNvSpPr txBox="1"/>
          <p:nvPr/>
        </p:nvSpPr>
        <p:spPr>
          <a:xfrm>
            <a:off x="293210" y="242427"/>
            <a:ext cx="8813700" cy="578400"/>
          </a:xfrm>
          <a:prstGeom prst="rect">
            <a:avLst/>
          </a:prstGeom>
          <a:noFill/>
          <a:ln>
            <a:noFill/>
          </a:ln>
        </p:spPr>
        <p:txBody>
          <a:bodyPr lIns="91425" tIns="45700" rIns="91425" bIns="45700" anchor="t" anchorCtr="0">
            <a:noAutofit/>
          </a:bodyPr>
          <a:lstStyle/>
          <a:p>
            <a:pPr marL="0" marR="0" lvl="0" indent="0" algn="l" rtl="0">
              <a:spcBef>
                <a:spcPts val="0"/>
              </a:spcBef>
              <a:buClr>
                <a:schemeClr val="accent4"/>
              </a:buClr>
              <a:buSzPct val="25000"/>
              <a:buFont typeface="Calibri"/>
              <a:buNone/>
            </a:pPr>
            <a:r>
              <a:rPr lang="en-US" sz="2800" dirty="0" smtClean="0">
                <a:solidFill>
                  <a:schemeClr val="accent4"/>
                </a:solidFill>
                <a:latin typeface="Calibri"/>
                <a:ea typeface="Calibri"/>
                <a:cs typeface="Calibri"/>
                <a:sym typeface="Calibri"/>
              </a:rPr>
              <a:t>Implementation Timeline</a:t>
            </a:r>
          </a:p>
        </p:txBody>
      </p:sp>
      <p:sp>
        <p:nvSpPr>
          <p:cNvPr id="243" name="Shape 243"/>
          <p:cNvSpPr/>
          <p:nvPr/>
        </p:nvSpPr>
        <p:spPr>
          <a:xfrm>
            <a:off x="2095551" y="2454309"/>
            <a:ext cx="1473699" cy="3135981"/>
          </a:xfrm>
          <a:prstGeom prst="rect">
            <a:avLst/>
          </a:prstGeom>
          <a:no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Calibri"/>
              <a:ea typeface="Calibri"/>
              <a:cs typeface="Calibri"/>
              <a:sym typeface="Calibri"/>
            </a:endParaRPr>
          </a:p>
        </p:txBody>
      </p:sp>
      <p:sp>
        <p:nvSpPr>
          <p:cNvPr id="249" name="Shape 249"/>
          <p:cNvSpPr txBox="1"/>
          <p:nvPr/>
        </p:nvSpPr>
        <p:spPr>
          <a:xfrm>
            <a:off x="1984053" y="2376427"/>
            <a:ext cx="1527696" cy="468765"/>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dirty="0" smtClean="0">
                <a:solidFill>
                  <a:schemeClr val="bg1"/>
                </a:solidFill>
                <a:latin typeface="Calibri"/>
                <a:ea typeface="Calibri"/>
                <a:cs typeface="Calibri"/>
                <a:sym typeface="Calibri"/>
              </a:rPr>
              <a:t>LAUNCH</a:t>
            </a:r>
          </a:p>
          <a:p>
            <a:pPr marL="0" marR="0" lvl="0" indent="0" rtl="0">
              <a:spcBef>
                <a:spcPts val="0"/>
              </a:spcBef>
              <a:buSzPct val="25000"/>
              <a:buNone/>
            </a:pPr>
            <a:endParaRPr lang="en-US" sz="1200" dirty="0">
              <a:solidFill>
                <a:schemeClr val="bg1"/>
              </a:solidFill>
              <a:latin typeface="Calibri"/>
              <a:ea typeface="Calibri"/>
              <a:cs typeface="Calibri"/>
              <a:sym typeface="Calibri"/>
            </a:endParaRPr>
          </a:p>
        </p:txBody>
      </p:sp>
      <p:sp>
        <p:nvSpPr>
          <p:cNvPr id="257" name="Shape 257"/>
          <p:cNvSpPr txBox="1"/>
          <p:nvPr/>
        </p:nvSpPr>
        <p:spPr>
          <a:xfrm>
            <a:off x="2671615" y="1726304"/>
            <a:ext cx="3768114" cy="532133"/>
          </a:xfrm>
          <a:prstGeom prst="rect">
            <a:avLst/>
          </a:prstGeom>
          <a:noFill/>
          <a:ln>
            <a:noFill/>
          </a:ln>
        </p:spPr>
        <p:txBody>
          <a:bodyPr lIns="91425" tIns="45700" rIns="91425" bIns="45700" anchor="t" anchorCtr="0">
            <a:noAutofit/>
          </a:bodyPr>
          <a:lstStyle/>
          <a:p>
            <a:pPr marL="0" marR="0" lvl="0" indent="0" algn="ctr" rtl="0">
              <a:spcBef>
                <a:spcPts val="0"/>
              </a:spcBef>
              <a:buClr>
                <a:srgbClr val="FFFFFF"/>
              </a:buClr>
              <a:buSzPct val="25000"/>
              <a:buFont typeface="Calibri"/>
              <a:buNone/>
            </a:pPr>
            <a:r>
              <a:rPr lang="en-US" sz="1800" dirty="0" smtClean="0">
                <a:solidFill>
                  <a:schemeClr val="tx1"/>
                </a:solidFill>
                <a:latin typeface="Calibri"/>
                <a:ea typeface="Calibri"/>
                <a:cs typeface="Calibri"/>
                <a:sym typeface="Calibri"/>
              </a:rPr>
              <a:t>SEMESTER</a:t>
            </a:r>
            <a:endParaRPr lang="en-US" sz="1800" dirty="0">
              <a:solidFill>
                <a:schemeClr val="tx1"/>
              </a:solidFill>
              <a:latin typeface="Calibri"/>
              <a:ea typeface="Calibri"/>
              <a:cs typeface="Calibri"/>
              <a:sym typeface="Calibri"/>
            </a:endParaRPr>
          </a:p>
        </p:txBody>
      </p:sp>
      <p:sp>
        <p:nvSpPr>
          <p:cNvPr id="9" name="TextBox 8"/>
          <p:cNvSpPr txBox="1"/>
          <p:nvPr/>
        </p:nvSpPr>
        <p:spPr>
          <a:xfrm>
            <a:off x="2032675" y="2846158"/>
            <a:ext cx="1536575" cy="1969770"/>
          </a:xfrm>
          <a:prstGeom prst="rect">
            <a:avLst/>
          </a:prstGeom>
          <a:noFill/>
        </p:spPr>
        <p:txBody>
          <a:bodyPr wrap="square" rtlCol="0">
            <a:spAutoFit/>
          </a:bodyPr>
          <a:lstStyle/>
          <a:p>
            <a:pPr marL="100584" indent="-100584">
              <a:spcBef>
                <a:spcPts val="600"/>
              </a:spcBef>
              <a:buFont typeface="Arial"/>
              <a:buChar char="•"/>
            </a:pPr>
            <a:r>
              <a:rPr lang="en-US" sz="1400" dirty="0" smtClean="0">
                <a:latin typeface="Calibri"/>
                <a:cs typeface="Calibri"/>
              </a:rPr>
              <a:t>Determine </a:t>
            </a:r>
            <a:r>
              <a:rPr lang="en-US" sz="1400" dirty="0">
                <a:latin typeface="Calibri"/>
                <a:cs typeface="Calibri"/>
              </a:rPr>
              <a:t>Placement</a:t>
            </a:r>
          </a:p>
          <a:p>
            <a:pPr marL="100584" indent="-100584">
              <a:spcBef>
                <a:spcPts val="600"/>
              </a:spcBef>
              <a:buFont typeface="Arial"/>
              <a:buChar char="•"/>
            </a:pPr>
            <a:r>
              <a:rPr lang="en-US" sz="1400" dirty="0">
                <a:latin typeface="Calibri"/>
                <a:cs typeface="Calibri"/>
              </a:rPr>
              <a:t>Establish main POC for program</a:t>
            </a:r>
          </a:p>
          <a:p>
            <a:pPr marL="100584" indent="-100584">
              <a:spcBef>
                <a:spcPts val="600"/>
              </a:spcBef>
              <a:buFont typeface="Arial"/>
              <a:buChar char="•"/>
            </a:pPr>
            <a:r>
              <a:rPr lang="en-US" sz="1400" dirty="0">
                <a:latin typeface="Calibri"/>
                <a:cs typeface="Calibri"/>
              </a:rPr>
              <a:t>Strategize on roll-out and training plan</a:t>
            </a:r>
          </a:p>
          <a:p>
            <a:endParaRPr lang="en-US" sz="1400" dirty="0">
              <a:latin typeface="Calibri"/>
              <a:cs typeface="Calibri"/>
            </a:endParaRPr>
          </a:p>
        </p:txBody>
      </p:sp>
      <p:sp>
        <p:nvSpPr>
          <p:cNvPr id="38" name="Shape 243"/>
          <p:cNvSpPr/>
          <p:nvPr/>
        </p:nvSpPr>
        <p:spPr>
          <a:xfrm>
            <a:off x="3914648" y="2454309"/>
            <a:ext cx="1599122" cy="3135981"/>
          </a:xfrm>
          <a:prstGeom prst="rect">
            <a:avLst/>
          </a:prstGeom>
          <a:no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Calibri"/>
              <a:ea typeface="Calibri"/>
              <a:cs typeface="Calibri"/>
              <a:sym typeface="Calibri"/>
            </a:endParaRPr>
          </a:p>
        </p:txBody>
      </p:sp>
      <p:sp>
        <p:nvSpPr>
          <p:cNvPr id="39" name="Shape 249"/>
          <p:cNvSpPr txBox="1"/>
          <p:nvPr/>
        </p:nvSpPr>
        <p:spPr>
          <a:xfrm>
            <a:off x="3799230" y="2387376"/>
            <a:ext cx="1527696" cy="468765"/>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dirty="0" smtClean="0">
                <a:solidFill>
                  <a:srgbClr val="FFFFFF"/>
                </a:solidFill>
                <a:latin typeface="Calibri"/>
                <a:ea typeface="Calibri"/>
                <a:cs typeface="Calibri"/>
                <a:sym typeface="Calibri"/>
              </a:rPr>
              <a:t>TRAININGS</a:t>
            </a:r>
          </a:p>
          <a:p>
            <a:pPr marL="0" marR="0" lvl="0" indent="0" rtl="0">
              <a:spcBef>
                <a:spcPts val="0"/>
              </a:spcBef>
              <a:buSzPct val="25000"/>
              <a:buNone/>
            </a:pPr>
            <a:endParaRPr lang="en-US" sz="1200" dirty="0">
              <a:solidFill>
                <a:srgbClr val="FFFFFF"/>
              </a:solidFill>
              <a:latin typeface="Calibri"/>
              <a:ea typeface="Calibri"/>
              <a:cs typeface="Calibri"/>
              <a:sym typeface="Calibri"/>
            </a:endParaRPr>
          </a:p>
        </p:txBody>
      </p:sp>
      <p:sp>
        <p:nvSpPr>
          <p:cNvPr id="40" name="TextBox 39"/>
          <p:cNvSpPr txBox="1"/>
          <p:nvPr/>
        </p:nvSpPr>
        <p:spPr>
          <a:xfrm>
            <a:off x="3918170" y="2922799"/>
            <a:ext cx="1496340" cy="1969770"/>
          </a:xfrm>
          <a:prstGeom prst="rect">
            <a:avLst/>
          </a:prstGeom>
          <a:noFill/>
        </p:spPr>
        <p:txBody>
          <a:bodyPr wrap="square" rtlCol="0">
            <a:spAutoFit/>
          </a:bodyPr>
          <a:lstStyle/>
          <a:p>
            <a:pPr marL="100584" indent="-100584">
              <a:spcBef>
                <a:spcPts val="600"/>
              </a:spcBef>
              <a:buFont typeface="Arial"/>
              <a:buChar char="•"/>
            </a:pPr>
            <a:r>
              <a:rPr lang="en-US" sz="1400" dirty="0">
                <a:latin typeface="Calibri"/>
                <a:cs typeface="Calibri"/>
              </a:rPr>
              <a:t>District wide training</a:t>
            </a:r>
          </a:p>
          <a:p>
            <a:pPr marL="100584" indent="-100584">
              <a:spcBef>
                <a:spcPts val="600"/>
              </a:spcBef>
              <a:buFont typeface="Arial"/>
              <a:buChar char="•"/>
            </a:pPr>
            <a:r>
              <a:rPr lang="en-US" sz="1400" dirty="0" smtClean="0">
                <a:latin typeface="Calibri"/>
                <a:cs typeface="Calibri"/>
              </a:rPr>
              <a:t>Obtain teacher start dates and number of students using the course</a:t>
            </a:r>
          </a:p>
          <a:p>
            <a:pPr>
              <a:spcBef>
                <a:spcPts val="600"/>
              </a:spcBef>
            </a:pPr>
            <a:endParaRPr lang="en-US" sz="1400" dirty="0">
              <a:latin typeface="Calibri"/>
              <a:cs typeface="Calibri"/>
            </a:endParaRPr>
          </a:p>
        </p:txBody>
      </p:sp>
      <p:sp>
        <p:nvSpPr>
          <p:cNvPr id="41" name="Shape 243"/>
          <p:cNvSpPr/>
          <p:nvPr/>
        </p:nvSpPr>
        <p:spPr>
          <a:xfrm>
            <a:off x="5743448" y="2454309"/>
            <a:ext cx="1599122" cy="3135981"/>
          </a:xfrm>
          <a:prstGeom prst="rect">
            <a:avLst/>
          </a:prstGeom>
          <a:noFill/>
          <a:ln>
            <a:noFill/>
          </a:ln>
        </p:spPr>
        <p:txBody>
          <a:bodyPr lIns="91425" tIns="45700" rIns="91425" bIns="45700" anchor="ctr" anchorCtr="0">
            <a:noAutofit/>
          </a:bodyPr>
          <a:lstStyle/>
          <a:p>
            <a:pPr marL="0" marR="0" lvl="0" indent="0" algn="ctr" rtl="0">
              <a:spcBef>
                <a:spcPts val="0"/>
              </a:spcBef>
              <a:buNone/>
            </a:pPr>
            <a:endParaRPr sz="1800" b="0" i="0" u="none" strike="noStrike" cap="none" baseline="0">
              <a:solidFill>
                <a:schemeClr val="lt1"/>
              </a:solidFill>
              <a:latin typeface="Calibri"/>
              <a:ea typeface="Calibri"/>
              <a:cs typeface="Calibri"/>
              <a:sym typeface="Calibri"/>
            </a:endParaRPr>
          </a:p>
        </p:txBody>
      </p:sp>
      <p:sp>
        <p:nvSpPr>
          <p:cNvPr id="42" name="Shape 249"/>
          <p:cNvSpPr txBox="1"/>
          <p:nvPr/>
        </p:nvSpPr>
        <p:spPr>
          <a:xfrm>
            <a:off x="5625464" y="2365748"/>
            <a:ext cx="1527696" cy="468765"/>
          </a:xfrm>
          <a:prstGeom prst="rect">
            <a:avLst/>
          </a:prstGeom>
          <a:noFill/>
          <a:ln>
            <a:noFill/>
          </a:ln>
        </p:spPr>
        <p:txBody>
          <a:bodyPr lIns="91425" tIns="45700" rIns="91425" bIns="45700" anchor="t" anchorCtr="0">
            <a:noAutofit/>
          </a:bodyPr>
          <a:lstStyle/>
          <a:p>
            <a:pPr marL="0" marR="0" lvl="0" indent="0" algn="ctr" rtl="0">
              <a:spcBef>
                <a:spcPts val="0"/>
              </a:spcBef>
              <a:buSzPct val="25000"/>
              <a:buNone/>
            </a:pPr>
            <a:r>
              <a:rPr lang="en-US" dirty="0" smtClean="0">
                <a:solidFill>
                  <a:srgbClr val="FFFFFF"/>
                </a:solidFill>
                <a:latin typeface="Calibri"/>
                <a:ea typeface="Calibri"/>
                <a:cs typeface="Calibri"/>
                <a:sym typeface="Calibri"/>
              </a:rPr>
              <a:t>ROLL-OUT</a:t>
            </a:r>
          </a:p>
          <a:p>
            <a:pPr marL="0" marR="0" lvl="0" indent="0" rtl="0">
              <a:spcBef>
                <a:spcPts val="0"/>
              </a:spcBef>
              <a:buSzPct val="25000"/>
              <a:buNone/>
            </a:pPr>
            <a:endParaRPr lang="en-US" sz="1200" dirty="0">
              <a:solidFill>
                <a:srgbClr val="FFFFFF"/>
              </a:solidFill>
              <a:latin typeface="Calibri"/>
              <a:ea typeface="Calibri"/>
              <a:cs typeface="Calibri"/>
              <a:sym typeface="Calibri"/>
            </a:endParaRPr>
          </a:p>
        </p:txBody>
      </p:sp>
      <p:sp>
        <p:nvSpPr>
          <p:cNvPr id="43" name="TextBox 42"/>
          <p:cNvSpPr txBox="1"/>
          <p:nvPr/>
        </p:nvSpPr>
        <p:spPr>
          <a:xfrm>
            <a:off x="5668624" y="2922799"/>
            <a:ext cx="1557118" cy="2339102"/>
          </a:xfrm>
          <a:prstGeom prst="rect">
            <a:avLst/>
          </a:prstGeom>
          <a:noFill/>
        </p:spPr>
        <p:txBody>
          <a:bodyPr wrap="square" rtlCol="0">
            <a:spAutoFit/>
          </a:bodyPr>
          <a:lstStyle/>
          <a:p>
            <a:pPr marL="100584" indent="-100584">
              <a:spcBef>
                <a:spcPts val="1200"/>
              </a:spcBef>
              <a:buFont typeface="Arial"/>
              <a:buChar char="•"/>
            </a:pPr>
            <a:r>
              <a:rPr lang="en-US" sz="1400" dirty="0" smtClean="0">
                <a:latin typeface="Calibri"/>
                <a:cs typeface="Calibri"/>
              </a:rPr>
              <a:t>Teachers using </a:t>
            </a:r>
            <a:r>
              <a:rPr lang="en-US" sz="1400" dirty="0">
                <a:latin typeface="Calibri"/>
                <a:cs typeface="Calibri"/>
              </a:rPr>
              <a:t>the course with their students</a:t>
            </a:r>
          </a:p>
          <a:p>
            <a:pPr marL="100584" indent="-100584">
              <a:spcBef>
                <a:spcPts val="1200"/>
              </a:spcBef>
              <a:buFont typeface="Arial"/>
              <a:buChar char="•"/>
            </a:pPr>
            <a:r>
              <a:rPr lang="en-US" sz="1400" dirty="0">
                <a:latin typeface="Calibri"/>
                <a:cs typeface="Calibri"/>
              </a:rPr>
              <a:t>EverFi provides 24/7 support</a:t>
            </a:r>
          </a:p>
          <a:p>
            <a:pPr marL="100584" indent="-100584">
              <a:spcBef>
                <a:spcPts val="1200"/>
              </a:spcBef>
              <a:buFont typeface="Arial"/>
              <a:buChar char="•"/>
            </a:pPr>
            <a:r>
              <a:rPr lang="en-US" sz="1400" dirty="0">
                <a:latin typeface="Calibri"/>
                <a:cs typeface="Calibri"/>
              </a:rPr>
              <a:t>EverFi provides access to teacher resource center</a:t>
            </a:r>
          </a:p>
          <a:p>
            <a:endParaRPr lang="en-US" sz="1400" dirty="0"/>
          </a:p>
        </p:txBody>
      </p:sp>
      <p:sp>
        <p:nvSpPr>
          <p:cNvPr id="251" name="Shape 251"/>
          <p:cNvSpPr txBox="1"/>
          <p:nvPr/>
        </p:nvSpPr>
        <p:spPr>
          <a:xfrm>
            <a:off x="483117" y="2244687"/>
            <a:ext cx="1368900" cy="536568"/>
          </a:xfrm>
          <a:prstGeom prst="rect">
            <a:avLst/>
          </a:prstGeom>
          <a:noFill/>
          <a:ln>
            <a:noFill/>
          </a:ln>
        </p:spPr>
        <p:txBody>
          <a:bodyPr lIns="91425" tIns="45700" rIns="91425" bIns="45700" anchor="t" anchorCtr="0">
            <a:noAutofit/>
          </a:bodyPr>
          <a:lstStyle/>
          <a:p>
            <a:pPr marL="88900" marR="0" lvl="0" algn="ctr" rtl="0">
              <a:spcBef>
                <a:spcPts val="0"/>
              </a:spcBef>
              <a:buClr>
                <a:schemeClr val="lt1"/>
              </a:buClr>
              <a:buSzPct val="100000"/>
            </a:pPr>
            <a:r>
              <a:rPr lang="en-US" sz="1400" b="0" i="0" u="none" strike="noStrike" cap="none" baseline="0" dirty="0" smtClean="0">
                <a:solidFill>
                  <a:schemeClr val="tx1"/>
                </a:solidFill>
                <a:latin typeface="Calibri"/>
                <a:ea typeface="Calibri"/>
                <a:cs typeface="Calibri"/>
                <a:sym typeface="Calibri"/>
              </a:rPr>
              <a:t>Program Introduction</a:t>
            </a:r>
            <a:endParaRPr lang="en-US" sz="1400" b="0" i="0" u="none" strike="noStrike" cap="none" baseline="0" dirty="0">
              <a:solidFill>
                <a:schemeClr val="tx1"/>
              </a:solidFill>
              <a:latin typeface="Calibri"/>
              <a:ea typeface="Calibri"/>
              <a:cs typeface="Calibri"/>
              <a:sym typeface="Calibri"/>
            </a:endParaRPr>
          </a:p>
        </p:txBody>
      </p:sp>
      <p:sp>
        <p:nvSpPr>
          <p:cNvPr id="64" name="Shape 251"/>
          <p:cNvSpPr txBox="1"/>
          <p:nvPr/>
        </p:nvSpPr>
        <p:spPr>
          <a:xfrm>
            <a:off x="7298778" y="2363833"/>
            <a:ext cx="1175514" cy="536568"/>
          </a:xfrm>
          <a:prstGeom prst="rect">
            <a:avLst/>
          </a:prstGeom>
          <a:noFill/>
          <a:ln>
            <a:noFill/>
          </a:ln>
        </p:spPr>
        <p:txBody>
          <a:bodyPr lIns="91425" tIns="45700" rIns="91425" bIns="45700" anchor="t" anchorCtr="0">
            <a:noAutofit/>
          </a:bodyPr>
          <a:lstStyle/>
          <a:p>
            <a:pPr marL="88900" marR="0" lvl="0" algn="ctr" rtl="0">
              <a:spcBef>
                <a:spcPts val="0"/>
              </a:spcBef>
              <a:buClr>
                <a:schemeClr val="lt1"/>
              </a:buClr>
              <a:buSzPct val="100000"/>
            </a:pPr>
            <a:r>
              <a:rPr lang="en-US" sz="1400" b="0" i="0" u="none" strike="noStrike" cap="none" baseline="0" dirty="0" smtClean="0">
                <a:solidFill>
                  <a:schemeClr val="tx1"/>
                </a:solidFill>
                <a:latin typeface="Calibri"/>
                <a:ea typeface="Calibri"/>
                <a:cs typeface="Calibri"/>
                <a:sym typeface="Calibri"/>
              </a:rPr>
              <a:t>Certification</a:t>
            </a:r>
            <a:endParaRPr lang="en-US" sz="1400" b="0" i="0" u="none" strike="noStrike" cap="none" baseline="0" dirty="0">
              <a:solidFill>
                <a:schemeClr val="tx1"/>
              </a:solidFill>
              <a:latin typeface="Calibri"/>
              <a:ea typeface="Calibri"/>
              <a:cs typeface="Calibri"/>
              <a:sym typeface="Calibri"/>
            </a:endParaRPr>
          </a:p>
        </p:txBody>
      </p:sp>
      <p:pic>
        <p:nvPicPr>
          <p:cNvPr id="16" name="Picture 15" descr="1402635179_handshake.png"/>
          <p:cNvPicPr>
            <a:picLocks noChangeAspect="1"/>
          </p:cNvPicPr>
          <p:nvPr/>
        </p:nvPicPr>
        <p:blipFill>
          <a:blip r:embed="rId3">
            <a:lum bright="70000" contrast="-70000"/>
            <a:extLst>
              <a:ext uri="{BEBA8EAE-BF5A-486C-A8C5-ECC9F3942E4B}">
                <a14:imgProps xmlns:a14="http://schemas.microsoft.com/office/drawing/2010/main">
                  <a14:imgLayer r:embed="rId4">
                    <a14:imgEffect>
                      <a14:saturation sat="33000"/>
                    </a14:imgEffect>
                  </a14:imgLayer>
                </a14:imgProps>
              </a:ext>
              <a:ext uri="{28A0092B-C50C-407E-A947-70E740481C1C}">
                <a14:useLocalDpi xmlns:a14="http://schemas.microsoft.com/office/drawing/2010/main" val="0"/>
              </a:ext>
            </a:extLst>
          </a:blip>
          <a:stretch>
            <a:fillRect/>
          </a:stretch>
        </p:blipFill>
        <p:spPr>
          <a:xfrm>
            <a:off x="808932" y="2988431"/>
            <a:ext cx="878416" cy="878416"/>
          </a:xfrm>
          <a:prstGeom prst="rect">
            <a:avLst/>
          </a:prstGeom>
        </p:spPr>
      </p:pic>
      <p:pic>
        <p:nvPicPr>
          <p:cNvPr id="17" name="Picture 16" descr="basic2-155.png"/>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7569064" y="3034947"/>
            <a:ext cx="831900" cy="831900"/>
          </a:xfrm>
          <a:prstGeom prst="rect">
            <a:avLst/>
          </a:prstGeom>
        </p:spPr>
      </p:pic>
    </p:spTree>
    <p:extLst>
      <p:ext uri="{BB962C8B-B14F-4D97-AF65-F5344CB8AC3E}">
        <p14:creationId xmlns:p14="http://schemas.microsoft.com/office/powerpoint/2010/main" val="1317907140"/>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xmlns:p14="http://schemas.microsoft.com/office/powerpoint/2010/main">
        <p:cut/>
      </p:transition>
    </mc:Fallback>
  </mc:AlternateContent>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0862" y="2497670"/>
            <a:ext cx="7950852" cy="1749056"/>
          </a:xfrm>
        </p:spPr>
        <p:txBody>
          <a:bodyPr>
            <a:noAutofit/>
          </a:bodyPr>
          <a:lstStyle/>
          <a:p>
            <a:r>
              <a:rPr lang="en-US" sz="4000" dirty="0" smtClean="0"/>
              <a:t>TEACHER REGISTRATION</a:t>
            </a:r>
            <a:endParaRPr lang="en-US" sz="4000" dirty="0"/>
          </a:p>
        </p:txBody>
      </p:sp>
    </p:spTree>
    <p:extLst>
      <p:ext uri="{BB962C8B-B14F-4D97-AF65-F5344CB8AC3E}">
        <p14:creationId xmlns:p14="http://schemas.microsoft.com/office/powerpoint/2010/main" val="1113919178"/>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Registration</a:t>
            </a:r>
            <a:endParaRPr lang="en-US" dirty="0"/>
          </a:p>
        </p:txBody>
      </p:sp>
      <p:sp>
        <p:nvSpPr>
          <p:cNvPr id="3" name="Content Placeholder 2"/>
          <p:cNvSpPr>
            <a:spLocks noGrp="1"/>
          </p:cNvSpPr>
          <p:nvPr>
            <p:ph sz="half" idx="1"/>
          </p:nvPr>
        </p:nvSpPr>
        <p:spPr>
          <a:xfrm>
            <a:off x="365480" y="945235"/>
            <a:ext cx="8229600" cy="530434"/>
          </a:xfrm>
        </p:spPr>
        <p:txBody>
          <a:bodyPr/>
          <a:lstStyle/>
          <a:p>
            <a:pPr marL="0" indent="0">
              <a:buNone/>
            </a:pPr>
            <a:r>
              <a:rPr lang="en-US" dirty="0" smtClean="0"/>
              <a:t>Go to </a:t>
            </a:r>
            <a:r>
              <a:rPr lang="en-US" b="1" u="sng" dirty="0" err="1" smtClean="0">
                <a:solidFill>
                  <a:srgbClr val="3366FF"/>
                </a:solidFill>
              </a:rPr>
              <a:t>www.everfi.com</a:t>
            </a:r>
            <a:r>
              <a:rPr lang="en-US" b="1" u="sng" dirty="0" smtClean="0">
                <a:solidFill>
                  <a:srgbClr val="3366FF"/>
                </a:solidFill>
              </a:rPr>
              <a:t>/</a:t>
            </a:r>
            <a:r>
              <a:rPr lang="en-US" b="1" dirty="0" smtClean="0">
                <a:solidFill>
                  <a:srgbClr val="3366FF"/>
                </a:solidFill>
              </a:rPr>
              <a:t>register</a:t>
            </a:r>
            <a:r>
              <a:rPr lang="en-US" b="1" dirty="0" smtClean="0"/>
              <a:t> </a:t>
            </a:r>
            <a:r>
              <a:rPr lang="en-US" dirty="0" smtClean="0"/>
              <a:t>and click </a:t>
            </a:r>
            <a:r>
              <a:rPr lang="en-US" b="1" dirty="0" smtClean="0"/>
              <a:t>Teacher</a:t>
            </a:r>
            <a:endParaRPr lang="en-US" b="1" dirty="0"/>
          </a:p>
        </p:txBody>
      </p:sp>
      <p:pic>
        <p:nvPicPr>
          <p:cNvPr id="7" name="Picture 6"/>
          <p:cNvPicPr>
            <a:picLocks noChangeAspect="1"/>
          </p:cNvPicPr>
          <p:nvPr/>
        </p:nvPicPr>
        <p:blipFill>
          <a:blip r:embed="rId2"/>
          <a:stretch>
            <a:fillRect/>
          </a:stretch>
        </p:blipFill>
        <p:spPr>
          <a:xfrm>
            <a:off x="0" y="1731108"/>
            <a:ext cx="9144000" cy="4213218"/>
          </a:xfrm>
          <a:prstGeom prst="rect">
            <a:avLst/>
          </a:prstGeom>
        </p:spPr>
      </p:pic>
      <p:sp>
        <p:nvSpPr>
          <p:cNvPr id="8" name="Right Arrow 7"/>
          <p:cNvSpPr/>
          <p:nvPr/>
        </p:nvSpPr>
        <p:spPr>
          <a:xfrm rot="1311179" flipV="1">
            <a:off x="5304372" y="2635623"/>
            <a:ext cx="1413179" cy="212656"/>
          </a:xfrm>
          <a:prstGeom prst="rightArrow">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a:solidFill>
                <a:prstClr val="white"/>
              </a:solidFill>
              <a:latin typeface="Calibri"/>
            </a:endParaRPr>
          </a:p>
        </p:txBody>
      </p:sp>
    </p:spTree>
    <p:extLst>
      <p:ext uri="{BB962C8B-B14F-4D97-AF65-F5344CB8AC3E}">
        <p14:creationId xmlns:p14="http://schemas.microsoft.com/office/powerpoint/2010/main" val="998996921"/>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Registration</a:t>
            </a:r>
            <a:endParaRPr lang="en-US" dirty="0"/>
          </a:p>
        </p:txBody>
      </p:sp>
      <p:sp>
        <p:nvSpPr>
          <p:cNvPr id="3" name="Content Placeholder 2"/>
          <p:cNvSpPr>
            <a:spLocks noGrp="1"/>
          </p:cNvSpPr>
          <p:nvPr>
            <p:ph sz="half" idx="1"/>
          </p:nvPr>
        </p:nvSpPr>
        <p:spPr>
          <a:xfrm>
            <a:off x="365480" y="879254"/>
            <a:ext cx="8229600" cy="785873"/>
          </a:xfrm>
        </p:spPr>
        <p:txBody>
          <a:bodyPr/>
          <a:lstStyle/>
          <a:p>
            <a:pPr marL="0" indent="0">
              <a:buNone/>
            </a:pPr>
            <a:r>
              <a:rPr lang="en-US" dirty="0" smtClean="0"/>
              <a:t>Search for/select your </a:t>
            </a:r>
            <a:r>
              <a:rPr lang="en-US" b="1" dirty="0" smtClean="0"/>
              <a:t>school</a:t>
            </a:r>
            <a:r>
              <a:rPr lang="en-US" dirty="0" smtClean="0"/>
              <a:t> or enter the </a:t>
            </a:r>
            <a:r>
              <a:rPr lang="en-US" b="1" dirty="0" smtClean="0"/>
              <a:t>code</a:t>
            </a:r>
            <a:r>
              <a:rPr lang="en-US" dirty="0" smtClean="0"/>
              <a:t> provided by your schools manager.</a:t>
            </a:r>
            <a:endParaRPr lang="en-US" b="1" dirty="0"/>
          </a:p>
        </p:txBody>
      </p:sp>
      <p:pic>
        <p:nvPicPr>
          <p:cNvPr id="4" name="Picture 3"/>
          <p:cNvPicPr>
            <a:picLocks noChangeAspect="1"/>
          </p:cNvPicPr>
          <p:nvPr/>
        </p:nvPicPr>
        <p:blipFill>
          <a:blip r:embed="rId2"/>
          <a:stretch>
            <a:fillRect/>
          </a:stretch>
        </p:blipFill>
        <p:spPr>
          <a:xfrm>
            <a:off x="0" y="1875779"/>
            <a:ext cx="9144000" cy="4174580"/>
          </a:xfrm>
          <a:prstGeom prst="rect">
            <a:avLst/>
          </a:prstGeom>
        </p:spPr>
      </p:pic>
      <p:sp>
        <p:nvSpPr>
          <p:cNvPr id="9" name="Right Arrow 8"/>
          <p:cNvSpPr/>
          <p:nvPr/>
        </p:nvSpPr>
        <p:spPr>
          <a:xfrm rot="20308164" flipV="1">
            <a:off x="4109881" y="4605736"/>
            <a:ext cx="1413179" cy="212656"/>
          </a:xfrm>
          <a:prstGeom prst="rightArrow">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10" name="Right Arrow 9"/>
          <p:cNvSpPr/>
          <p:nvPr/>
        </p:nvSpPr>
        <p:spPr>
          <a:xfrm rot="20308164" flipV="1">
            <a:off x="5244739" y="5453842"/>
            <a:ext cx="1413179" cy="212656"/>
          </a:xfrm>
          <a:prstGeom prst="rightArrow">
            <a:avLst/>
          </a:prstGeom>
          <a:solidFill>
            <a:srgbClr val="000000"/>
          </a:solidFill>
          <a:ln>
            <a:solidFill>
              <a:srgbClr val="0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914400"/>
            <a:endParaRPr lang="en-US">
              <a:solidFill>
                <a:prstClr val="white"/>
              </a:solidFill>
              <a:latin typeface="Calibri"/>
            </a:endParaRPr>
          </a:p>
        </p:txBody>
      </p:sp>
      <p:sp>
        <p:nvSpPr>
          <p:cNvPr id="8" name="Content Placeholder 2"/>
          <p:cNvSpPr txBox="1">
            <a:spLocks/>
          </p:cNvSpPr>
          <p:nvPr/>
        </p:nvSpPr>
        <p:spPr>
          <a:xfrm>
            <a:off x="2144565" y="5525460"/>
            <a:ext cx="4924821" cy="524900"/>
          </a:xfrm>
          <a:prstGeom prst="rect">
            <a:avLst/>
          </a:prstGeom>
        </p:spPr>
        <p:txBody>
          <a:bodyPr vert="horz" lIns="91440" tIns="45720" rIns="91440" bIns="45720" rtlCol="0">
            <a:noAutofit/>
          </a:bodyPr>
          <a:lstStyle>
            <a:lvl1pPr marL="233363" indent="-233363"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0" indent="0">
              <a:buFont typeface="Arial"/>
              <a:buNone/>
            </a:pPr>
            <a:r>
              <a:rPr lang="en-US" dirty="0" smtClean="0"/>
              <a:t>Can’t find your school?</a:t>
            </a:r>
            <a:endParaRPr lang="en-US" b="1" dirty="0"/>
          </a:p>
        </p:txBody>
      </p:sp>
    </p:spTree>
    <p:extLst>
      <p:ext uri="{BB962C8B-B14F-4D97-AF65-F5344CB8AC3E}">
        <p14:creationId xmlns:p14="http://schemas.microsoft.com/office/powerpoint/2010/main" val="65781362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a:xfrm>
            <a:off x="330200" y="328613"/>
            <a:ext cx="8229600" cy="577850"/>
          </a:xfrm>
        </p:spPr>
        <p:txBody>
          <a:bodyPr/>
          <a:lstStyle/>
          <a:p>
            <a:pPr>
              <a:defRPr/>
            </a:pPr>
            <a:r>
              <a:rPr lang="en-US" sz="3600" dirty="0" smtClean="0"/>
              <a:t>Next Generation Challenges</a:t>
            </a:r>
            <a:endParaRPr lang="en-US" sz="3600" dirty="0"/>
          </a:p>
        </p:txBody>
      </p:sp>
      <p:sp>
        <p:nvSpPr>
          <p:cNvPr id="37890" name="TextBox 2"/>
          <p:cNvSpPr txBox="1">
            <a:spLocks noChangeArrowheads="1"/>
          </p:cNvSpPr>
          <p:nvPr/>
        </p:nvSpPr>
        <p:spPr bwMode="auto">
          <a:xfrm>
            <a:off x="3957638" y="-542925"/>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4200">
                <a:solidFill>
                  <a:srgbClr val="000000"/>
                </a:solidFill>
                <a:latin typeface="Gill Sans" charset="0"/>
                <a:ea typeface="ヒラギノ角ゴ ProN W3" charset="0"/>
                <a:cs typeface="ヒラギノ角ゴ ProN W3" charset="0"/>
                <a:sym typeface="Gill Sans" charset="0"/>
              </a:defRPr>
            </a:lvl1pPr>
            <a:lvl2pPr marL="742950" indent="-285750" eaLnBrk="0" hangingPunct="0">
              <a:defRPr sz="4200">
                <a:solidFill>
                  <a:srgbClr val="000000"/>
                </a:solidFill>
                <a:latin typeface="Gill Sans" charset="0"/>
                <a:ea typeface="ヒラギノ角ゴ ProN W3" charset="0"/>
                <a:cs typeface="ヒラギノ角ゴ ProN W3" charset="0"/>
                <a:sym typeface="Gill Sans" charset="0"/>
              </a:defRPr>
            </a:lvl2pPr>
            <a:lvl3pPr marL="1143000" indent="-228600" eaLnBrk="0" hangingPunct="0">
              <a:defRPr sz="4200">
                <a:solidFill>
                  <a:srgbClr val="000000"/>
                </a:solidFill>
                <a:latin typeface="Gill Sans" charset="0"/>
                <a:ea typeface="ヒラギノ角ゴ ProN W3" charset="0"/>
                <a:cs typeface="ヒラギノ角ゴ ProN W3" charset="0"/>
                <a:sym typeface="Gill Sans" charset="0"/>
              </a:defRPr>
            </a:lvl3pPr>
            <a:lvl4pPr marL="1600200" indent="-228600" eaLnBrk="0" hangingPunct="0">
              <a:defRPr sz="4200">
                <a:solidFill>
                  <a:srgbClr val="000000"/>
                </a:solidFill>
                <a:latin typeface="Gill Sans" charset="0"/>
                <a:ea typeface="ヒラギノ角ゴ ProN W3" charset="0"/>
                <a:cs typeface="ヒラギノ角ゴ ProN W3" charset="0"/>
                <a:sym typeface="Gill Sans" charset="0"/>
              </a:defRPr>
            </a:lvl4pPr>
            <a:lvl5pPr marL="2057400" indent="-228600" eaLnBrk="0" hangingPunct="0">
              <a:defRPr sz="4200">
                <a:solidFill>
                  <a:srgbClr val="000000"/>
                </a:solidFill>
                <a:latin typeface="Gill Sans" charset="0"/>
                <a:ea typeface="ヒラギノ角ゴ ProN W3" charset="0"/>
                <a:cs typeface="ヒラギノ角ゴ ProN W3" charset="0"/>
                <a:sym typeface="Gill Sans" charset="0"/>
              </a:defRPr>
            </a:lvl5pPr>
            <a:lvl6pPr marL="2514600" indent="-228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6pPr>
            <a:lvl7pPr marL="2971800" indent="-228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7pPr>
            <a:lvl8pPr marL="3429000" indent="-228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8pPr>
            <a:lvl9pPr marL="3886200" indent="-228600" eaLnBrk="0" fontAlgn="base" hangingPunct="0">
              <a:spcBef>
                <a:spcPct val="0"/>
              </a:spcBef>
              <a:spcAft>
                <a:spcPct val="0"/>
              </a:spcAft>
              <a:defRPr sz="4200">
                <a:solidFill>
                  <a:srgbClr val="000000"/>
                </a:solidFill>
                <a:latin typeface="Gill Sans" charset="0"/>
                <a:ea typeface="ヒラギノ角ゴ ProN W3" charset="0"/>
                <a:cs typeface="ヒラギノ角ゴ ProN W3" charset="0"/>
                <a:sym typeface="Gill Sans" charset="0"/>
              </a:defRPr>
            </a:lvl9pPr>
          </a:lstStyle>
          <a:p>
            <a:pPr eaLnBrk="1" hangingPunct="1"/>
            <a:endParaRPr lang="en-US"/>
          </a:p>
        </p:txBody>
      </p:sp>
      <p:pic>
        <p:nvPicPr>
          <p:cNvPr id="37891" name="Picture 12" descr="ProductWheel_MD.pdf"/>
          <p:cNvPicPr>
            <a:picLocks noChangeAspect="1"/>
          </p:cNvPicPr>
          <p:nvPr/>
        </p:nvPicPr>
        <p:blipFill>
          <a:blip r:embed="rId3">
            <a:extLst>
              <a:ext uri="{28A0092B-C50C-407E-A947-70E740481C1C}">
                <a14:useLocalDpi xmlns:a14="http://schemas.microsoft.com/office/drawing/2010/main" val="0"/>
              </a:ext>
            </a:extLst>
          </a:blip>
          <a:srcRect t="13229" b="5940"/>
          <a:stretch>
            <a:fillRect/>
          </a:stretch>
        </p:blipFill>
        <p:spPr bwMode="auto">
          <a:xfrm>
            <a:off x="381000" y="1322388"/>
            <a:ext cx="8382000" cy="508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5594422"/>
      </p:ext>
    </p:extLst>
  </p:cSld>
  <p:clrMapOvr>
    <a:masterClrMapping/>
  </p:clrMapOvr>
  <p:transition xmlns:p14="http://schemas.microsoft.com/office/powerpoint/2010/main" spd="med">
    <p:fade/>
  </p:transition>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Teacher Dashboard</a:t>
            </a:r>
            <a:endParaRPr lang="en-US" dirty="0"/>
          </a:p>
        </p:txBody>
      </p:sp>
      <p:pic>
        <p:nvPicPr>
          <p:cNvPr id="3" name="Picture 2" descr="Screenshot 2015-08-10 15.28.09.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44600"/>
            <a:ext cx="9144000" cy="4366186"/>
          </a:xfrm>
          <a:prstGeom prst="rect">
            <a:avLst/>
          </a:prstGeom>
        </p:spPr>
      </p:pic>
    </p:spTree>
    <p:extLst>
      <p:ext uri="{BB962C8B-B14F-4D97-AF65-F5344CB8AC3E}">
        <p14:creationId xmlns:p14="http://schemas.microsoft.com/office/powerpoint/2010/main" val="45253590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0862" y="2497670"/>
            <a:ext cx="7950852" cy="1749056"/>
          </a:xfrm>
        </p:spPr>
        <p:txBody>
          <a:bodyPr>
            <a:noAutofit/>
          </a:bodyPr>
          <a:lstStyle/>
          <a:p>
            <a:r>
              <a:rPr lang="en-US" sz="4000" dirty="0" smtClean="0"/>
              <a:t>QUESTIONS?</a:t>
            </a:r>
            <a:endParaRPr lang="en-US" sz="4000" dirty="0"/>
          </a:p>
        </p:txBody>
      </p:sp>
    </p:spTree>
    <p:extLst>
      <p:ext uri="{BB962C8B-B14F-4D97-AF65-F5344CB8AC3E}">
        <p14:creationId xmlns:p14="http://schemas.microsoft.com/office/powerpoint/2010/main" val="1780952315"/>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sz="half" idx="1"/>
          </p:nvPr>
        </p:nvSpPr>
        <p:spPr/>
        <p:txBody>
          <a:bodyPr/>
          <a:lstStyle/>
          <a:p>
            <a:pPr marL="0" indent="0" algn="ctr">
              <a:buNone/>
            </a:pPr>
            <a:r>
              <a:rPr lang="en-US" sz="3600" dirty="0" smtClean="0"/>
              <a:t>Experience the student curriculum:</a:t>
            </a:r>
          </a:p>
          <a:p>
            <a:pPr marL="0" indent="0">
              <a:buNone/>
            </a:pPr>
            <a:endParaRPr lang="en-US" dirty="0"/>
          </a:p>
          <a:p>
            <a:pPr marL="0" indent="0" algn="ctr">
              <a:buNone/>
            </a:pPr>
            <a:r>
              <a:rPr lang="en-US" sz="4000" dirty="0" smtClean="0">
                <a:hlinkClick r:id="rId2"/>
              </a:rPr>
              <a:t>www.everfi.com/login</a:t>
            </a:r>
            <a:endParaRPr lang="en-US" sz="4000" dirty="0" smtClean="0"/>
          </a:p>
          <a:p>
            <a:pPr marL="0" indent="0" algn="ctr">
              <a:buNone/>
            </a:pPr>
            <a:endParaRPr lang="en-US" sz="4000" dirty="0"/>
          </a:p>
          <a:p>
            <a:pPr marL="0" indent="0" algn="ctr">
              <a:buNone/>
            </a:pPr>
            <a:r>
              <a:rPr lang="en-US" sz="4000" dirty="0" smtClean="0"/>
              <a:t>Username: </a:t>
            </a:r>
            <a:r>
              <a:rPr lang="en-US" sz="4000" dirty="0" err="1" smtClean="0"/>
              <a:t>ppssamplestudent</a:t>
            </a:r>
            <a:endParaRPr lang="en-US" sz="4000" dirty="0" smtClean="0"/>
          </a:p>
          <a:p>
            <a:pPr marL="0" indent="0" algn="ctr">
              <a:buNone/>
            </a:pPr>
            <a:r>
              <a:rPr lang="en-US" sz="4000" dirty="0" smtClean="0"/>
              <a:t>Password: </a:t>
            </a:r>
            <a:r>
              <a:rPr lang="en-US" sz="4000" dirty="0" err="1" smtClean="0"/>
              <a:t>ppssamplestudent</a:t>
            </a:r>
            <a:endParaRPr lang="en-US" sz="4000" dirty="0"/>
          </a:p>
        </p:txBody>
      </p:sp>
    </p:spTree>
    <p:extLst>
      <p:ext uri="{BB962C8B-B14F-4D97-AF65-F5344CB8AC3E}">
        <p14:creationId xmlns:p14="http://schemas.microsoft.com/office/powerpoint/2010/main" val="3537815293"/>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0200" y="289260"/>
            <a:ext cx="8229600" cy="578521"/>
          </a:xfrm>
        </p:spPr>
        <p:txBody>
          <a:bodyPr/>
          <a:lstStyle/>
          <a:p>
            <a:r>
              <a:rPr lang="en-US" dirty="0" smtClean="0"/>
              <a:t>Next Steps</a:t>
            </a:r>
            <a:endParaRPr lang="en-US" dirty="0"/>
          </a:p>
        </p:txBody>
      </p:sp>
      <p:sp>
        <p:nvSpPr>
          <p:cNvPr id="3" name="Content Placeholder 2"/>
          <p:cNvSpPr>
            <a:spLocks noGrp="1"/>
          </p:cNvSpPr>
          <p:nvPr>
            <p:ph sz="half" idx="1"/>
          </p:nvPr>
        </p:nvSpPr>
        <p:spPr>
          <a:xfrm>
            <a:off x="215900" y="-331670"/>
            <a:ext cx="8229600" cy="1498600"/>
          </a:xfrm>
        </p:spPr>
        <p:txBody>
          <a:bodyPr/>
          <a:lstStyle/>
          <a:p>
            <a:pPr marL="0" indent="0" algn="ctr">
              <a:buNone/>
            </a:pPr>
            <a:endParaRPr lang="en-US" dirty="0" smtClean="0">
              <a:solidFill>
                <a:srgbClr val="215065"/>
              </a:solidFill>
            </a:endParaRPr>
          </a:p>
          <a:p>
            <a:pPr marL="0" indent="0" algn="ctr">
              <a:buNone/>
            </a:pPr>
            <a:endParaRPr lang="en-US" dirty="0" smtClean="0">
              <a:solidFill>
                <a:srgbClr val="215065"/>
              </a:solidFill>
            </a:endParaRPr>
          </a:p>
          <a:p>
            <a:pPr marL="0" indent="0" algn="ctr">
              <a:buNone/>
            </a:pPr>
            <a:endParaRPr lang="en-US" dirty="0"/>
          </a:p>
          <a:p>
            <a:pPr marL="457200" indent="-457200">
              <a:buAutoNum type="arabicParenR"/>
            </a:pPr>
            <a:r>
              <a:rPr lang="en-US" dirty="0" smtClean="0"/>
              <a:t>Jenny will send you a follow up email</a:t>
            </a:r>
          </a:p>
          <a:p>
            <a:pPr marL="457200" indent="-457200">
              <a:buAutoNum type="arabicParenR"/>
            </a:pPr>
            <a:r>
              <a:rPr lang="en-US" dirty="0" smtClean="0"/>
              <a:t>Schedule a meeting, district wide professional development or individual school training/webinar</a:t>
            </a:r>
          </a:p>
          <a:p>
            <a:pPr marL="0" indent="0" algn="ctr">
              <a:buNone/>
            </a:pPr>
            <a:endParaRPr lang="en-US" dirty="0"/>
          </a:p>
          <a:p>
            <a:pPr marL="0" indent="0" algn="ctr">
              <a:buNone/>
            </a:pPr>
            <a:endParaRPr lang="en-US" dirty="0" smtClean="0"/>
          </a:p>
        </p:txBody>
      </p:sp>
      <p:sp>
        <p:nvSpPr>
          <p:cNvPr id="4" name="TextBox 3"/>
          <p:cNvSpPr txBox="1"/>
          <p:nvPr/>
        </p:nvSpPr>
        <p:spPr>
          <a:xfrm>
            <a:off x="1206500" y="2984500"/>
            <a:ext cx="6807200" cy="2954655"/>
          </a:xfrm>
          <a:prstGeom prst="rect">
            <a:avLst/>
          </a:prstGeom>
          <a:noFill/>
        </p:spPr>
        <p:txBody>
          <a:bodyPr wrap="square" rtlCol="0">
            <a:spAutoFit/>
          </a:bodyPr>
          <a:lstStyle/>
          <a:p>
            <a:pPr algn="ctr"/>
            <a:r>
              <a:rPr lang="en-US" sz="2800" dirty="0" smtClean="0"/>
              <a:t>Main Point of Contact:</a:t>
            </a:r>
          </a:p>
          <a:p>
            <a:pPr algn="ctr"/>
            <a:endParaRPr lang="en-US" sz="2800" dirty="0"/>
          </a:p>
          <a:p>
            <a:pPr algn="ctr"/>
            <a:r>
              <a:rPr lang="en-US" sz="2800" dirty="0" smtClean="0"/>
              <a:t>Jenny </a:t>
            </a:r>
            <a:r>
              <a:rPr lang="en-US" sz="2800" dirty="0"/>
              <a:t>Nakamura</a:t>
            </a:r>
          </a:p>
          <a:p>
            <a:pPr algn="ctr"/>
            <a:r>
              <a:rPr lang="en-US" sz="2800" smtClean="0"/>
              <a:t>Senior </a:t>
            </a:r>
            <a:r>
              <a:rPr lang="en-US" sz="2800" dirty="0" smtClean="0"/>
              <a:t>Schools Manager</a:t>
            </a:r>
            <a:endParaRPr lang="en-US" sz="2800" dirty="0"/>
          </a:p>
          <a:p>
            <a:pPr algn="ctr"/>
            <a:r>
              <a:rPr lang="en-US" sz="2800" dirty="0" err="1"/>
              <a:t>jnakamura@everfi.com</a:t>
            </a:r>
            <a:endParaRPr lang="en-US" sz="2800" dirty="0"/>
          </a:p>
          <a:p>
            <a:pPr algn="ctr"/>
            <a:r>
              <a:rPr lang="en-US" sz="2800" dirty="0"/>
              <a:t>703.887.0040</a:t>
            </a:r>
          </a:p>
          <a:p>
            <a:endParaRPr lang="en-US" dirty="0"/>
          </a:p>
        </p:txBody>
      </p:sp>
    </p:spTree>
    <p:extLst>
      <p:ext uri="{BB962C8B-B14F-4D97-AF65-F5344CB8AC3E}">
        <p14:creationId xmlns:p14="http://schemas.microsoft.com/office/powerpoint/2010/main" val="1782113751"/>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18"/>
          <p:cNvSpPr/>
          <p:nvPr/>
        </p:nvSpPr>
        <p:spPr>
          <a:xfrm>
            <a:off x="6447967" y="1222836"/>
            <a:ext cx="2540418" cy="440364"/>
          </a:xfrm>
          <a:prstGeom prst="rect">
            <a:avLst/>
          </a:prstGeom>
          <a:solidFill>
            <a:schemeClr val="tx1">
              <a:alpha val="5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National Impact </a:t>
            </a:r>
            <a:endParaRPr lang="en-US" sz="2800" dirty="0"/>
          </a:p>
        </p:txBody>
      </p:sp>
      <p:sp>
        <p:nvSpPr>
          <p:cNvPr id="16" name="Rectangle 15"/>
          <p:cNvSpPr/>
          <p:nvPr/>
        </p:nvSpPr>
        <p:spPr>
          <a:xfrm>
            <a:off x="5499239" y="1663200"/>
            <a:ext cx="3492162" cy="1386604"/>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7" name="Picture 16"/>
          <p:cNvPicPr>
            <a:picLocks noChangeAspect="1"/>
          </p:cNvPicPr>
          <p:nvPr/>
        </p:nvPicPr>
        <p:blipFill>
          <a:blip r:embed="rId3"/>
          <a:stretch>
            <a:fillRect/>
          </a:stretch>
        </p:blipFill>
        <p:spPr>
          <a:xfrm>
            <a:off x="5758563" y="1968272"/>
            <a:ext cx="834374" cy="672134"/>
          </a:xfrm>
          <a:prstGeom prst="rect">
            <a:avLst/>
          </a:prstGeom>
        </p:spPr>
      </p:pic>
      <p:sp>
        <p:nvSpPr>
          <p:cNvPr id="6" name="TextBox 5"/>
          <p:cNvSpPr txBox="1"/>
          <p:nvPr/>
        </p:nvSpPr>
        <p:spPr>
          <a:xfrm>
            <a:off x="6463638" y="1671339"/>
            <a:ext cx="2420380" cy="1338828"/>
          </a:xfrm>
          <a:prstGeom prst="rect">
            <a:avLst/>
          </a:prstGeom>
          <a:noFill/>
        </p:spPr>
        <p:txBody>
          <a:bodyPr wrap="square" rtlCol="0">
            <a:spAutoFit/>
          </a:bodyPr>
          <a:lstStyle/>
          <a:p>
            <a:pPr algn="ctr"/>
            <a:r>
              <a:rPr lang="en-US" sz="6000" dirty="0" smtClean="0">
                <a:solidFill>
                  <a:srgbClr val="FFFFFF"/>
                </a:solidFill>
              </a:rPr>
              <a:t>12,000</a:t>
            </a:r>
            <a:endParaRPr lang="en-US" sz="6000" dirty="0" smtClean="0">
              <a:solidFill>
                <a:srgbClr val="FFFFFF"/>
              </a:solidFill>
              <a:latin typeface="+mn-lt"/>
            </a:endParaRPr>
          </a:p>
          <a:p>
            <a:pPr algn="ctr"/>
            <a:r>
              <a:rPr lang="en-US" sz="1000" dirty="0" smtClean="0">
                <a:solidFill>
                  <a:srgbClr val="FFFFFF"/>
                </a:solidFill>
                <a:latin typeface="+mn-lt"/>
              </a:rPr>
              <a:t>TOTAL SCHOOLS</a:t>
            </a:r>
          </a:p>
          <a:p>
            <a:pPr algn="ctr"/>
            <a:endParaRPr lang="en-US" sz="1100" dirty="0">
              <a:solidFill>
                <a:schemeClr val="accent4"/>
              </a:solidFill>
              <a:latin typeface="+mn-lt"/>
            </a:endParaRPr>
          </a:p>
        </p:txBody>
      </p:sp>
      <p:sp>
        <p:nvSpPr>
          <p:cNvPr id="20" name="Rectangle 19"/>
          <p:cNvSpPr/>
          <p:nvPr/>
        </p:nvSpPr>
        <p:spPr>
          <a:xfrm>
            <a:off x="5499239" y="3060300"/>
            <a:ext cx="3489145" cy="1386604"/>
          </a:xfrm>
          <a:prstGeom prst="rect">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TextBox 8"/>
          <p:cNvSpPr txBox="1"/>
          <p:nvPr/>
        </p:nvSpPr>
        <p:spPr>
          <a:xfrm>
            <a:off x="6447967" y="3074275"/>
            <a:ext cx="2540418" cy="1338829"/>
          </a:xfrm>
          <a:prstGeom prst="rect">
            <a:avLst/>
          </a:prstGeom>
          <a:noFill/>
        </p:spPr>
        <p:txBody>
          <a:bodyPr wrap="square" rtlCol="0">
            <a:spAutoFit/>
          </a:bodyPr>
          <a:lstStyle/>
          <a:p>
            <a:pPr algn="ctr"/>
            <a:r>
              <a:rPr lang="en-US" sz="6000" dirty="0" smtClean="0">
                <a:solidFill>
                  <a:srgbClr val="FFFFFF"/>
                </a:solidFill>
                <a:latin typeface="+mn-lt"/>
              </a:rPr>
              <a:t>12M+</a:t>
            </a:r>
          </a:p>
          <a:p>
            <a:pPr algn="ctr"/>
            <a:r>
              <a:rPr lang="en-US" sz="1000" dirty="0" smtClean="0">
                <a:solidFill>
                  <a:srgbClr val="FFFFFF"/>
                </a:solidFill>
                <a:latin typeface="+mn-lt"/>
              </a:rPr>
              <a:t>TOTAL STUDENTS REACHED</a:t>
            </a:r>
          </a:p>
          <a:p>
            <a:pPr algn="ctr"/>
            <a:endParaRPr lang="en-US" sz="1100" dirty="0">
              <a:solidFill>
                <a:schemeClr val="accent4"/>
              </a:solidFill>
              <a:latin typeface="+mn-lt"/>
            </a:endParaRPr>
          </a:p>
        </p:txBody>
      </p:sp>
      <p:pic>
        <p:nvPicPr>
          <p:cNvPr id="22" name="Picture 21"/>
          <p:cNvPicPr>
            <a:picLocks noChangeAspect="1"/>
          </p:cNvPicPr>
          <p:nvPr/>
        </p:nvPicPr>
        <p:blipFill>
          <a:blip r:embed="rId4"/>
          <a:stretch>
            <a:fillRect/>
          </a:stretch>
        </p:blipFill>
        <p:spPr>
          <a:xfrm>
            <a:off x="5817591" y="3428316"/>
            <a:ext cx="622628" cy="676770"/>
          </a:xfrm>
          <a:prstGeom prst="rect">
            <a:avLst/>
          </a:prstGeom>
        </p:spPr>
      </p:pic>
      <p:sp>
        <p:nvSpPr>
          <p:cNvPr id="12" name="TextBox 11"/>
          <p:cNvSpPr txBox="1"/>
          <p:nvPr/>
        </p:nvSpPr>
        <p:spPr>
          <a:xfrm>
            <a:off x="6437472" y="4450383"/>
            <a:ext cx="2540418" cy="1338828"/>
          </a:xfrm>
          <a:prstGeom prst="rect">
            <a:avLst/>
          </a:prstGeom>
          <a:noFill/>
        </p:spPr>
        <p:txBody>
          <a:bodyPr wrap="square" rtlCol="0">
            <a:spAutoFit/>
          </a:bodyPr>
          <a:lstStyle/>
          <a:p>
            <a:pPr algn="ctr"/>
            <a:r>
              <a:rPr lang="en-US" sz="6000" dirty="0">
                <a:solidFill>
                  <a:srgbClr val="FFFFFF"/>
                </a:solidFill>
              </a:rPr>
              <a:t>7</a:t>
            </a:r>
            <a:r>
              <a:rPr lang="en-US" sz="6000" dirty="0" smtClean="0">
                <a:solidFill>
                  <a:srgbClr val="FFFFFF"/>
                </a:solidFill>
                <a:latin typeface="+mn-lt"/>
              </a:rPr>
              <a:t>M+</a:t>
            </a:r>
            <a:r>
              <a:rPr lang="en-US" sz="1100" b="1" dirty="0" smtClean="0">
                <a:solidFill>
                  <a:srgbClr val="FFFFFF"/>
                </a:solidFill>
                <a:latin typeface="+mn-lt"/>
              </a:rPr>
              <a:t/>
            </a:r>
            <a:br>
              <a:rPr lang="en-US" sz="1100" b="1" dirty="0" smtClean="0">
                <a:solidFill>
                  <a:srgbClr val="FFFFFF"/>
                </a:solidFill>
                <a:latin typeface="+mn-lt"/>
              </a:rPr>
            </a:br>
            <a:r>
              <a:rPr lang="en-US" sz="1000" dirty="0" smtClean="0">
                <a:solidFill>
                  <a:srgbClr val="FFFFFF"/>
                </a:solidFill>
                <a:latin typeface="+mn-lt"/>
              </a:rPr>
              <a:t>TOTAL FULLY CERTIFIED STUDENTS</a:t>
            </a:r>
          </a:p>
          <a:p>
            <a:pPr algn="ctr"/>
            <a:endParaRPr lang="en-US" sz="1100" dirty="0">
              <a:solidFill>
                <a:schemeClr val="accent4"/>
              </a:solidFill>
              <a:latin typeface="+mn-lt"/>
            </a:endParaRPr>
          </a:p>
        </p:txBody>
      </p:sp>
      <p:pic>
        <p:nvPicPr>
          <p:cNvPr id="23" name="Picture 22"/>
          <p:cNvPicPr>
            <a:picLocks noChangeAspect="1"/>
          </p:cNvPicPr>
          <p:nvPr/>
        </p:nvPicPr>
        <p:blipFill>
          <a:blip r:embed="rId5"/>
          <a:stretch>
            <a:fillRect/>
          </a:stretch>
        </p:blipFill>
        <p:spPr>
          <a:xfrm>
            <a:off x="5806320" y="4796744"/>
            <a:ext cx="539444" cy="629352"/>
          </a:xfrm>
          <a:prstGeom prst="rect">
            <a:avLst/>
          </a:prstGeom>
        </p:spPr>
      </p:pic>
      <p:sp>
        <p:nvSpPr>
          <p:cNvPr id="44" name="TextBox 43"/>
          <p:cNvSpPr txBox="1"/>
          <p:nvPr/>
        </p:nvSpPr>
        <p:spPr>
          <a:xfrm>
            <a:off x="976923" y="3562895"/>
            <a:ext cx="6389077" cy="461665"/>
          </a:xfrm>
          <a:prstGeom prst="rect">
            <a:avLst/>
          </a:prstGeom>
          <a:noFill/>
        </p:spPr>
        <p:txBody>
          <a:bodyPr wrap="square" rtlCol="0">
            <a:spAutoFit/>
          </a:bodyPr>
          <a:lstStyle/>
          <a:p>
            <a:pPr algn="ctr"/>
            <a:r>
              <a:rPr lang="en-US" sz="2400" b="1" dirty="0" smtClean="0">
                <a:solidFill>
                  <a:srgbClr val="FFFFFF"/>
                </a:solidFill>
                <a:latin typeface="+mn-lt"/>
                <a:cs typeface="Century Gothic"/>
              </a:rPr>
              <a:t>Our Team</a:t>
            </a:r>
            <a:endParaRPr lang="en-US" sz="2400" b="1" dirty="0">
              <a:solidFill>
                <a:srgbClr val="FFFFFF"/>
              </a:solidFill>
              <a:latin typeface="+mn-lt"/>
              <a:cs typeface="Century Gothic"/>
            </a:endParaRPr>
          </a:p>
        </p:txBody>
      </p:sp>
      <p:sp>
        <p:nvSpPr>
          <p:cNvPr id="45" name="Shape 40"/>
          <p:cNvSpPr txBox="1">
            <a:spLocks/>
          </p:cNvSpPr>
          <p:nvPr/>
        </p:nvSpPr>
        <p:spPr>
          <a:xfrm>
            <a:off x="119692" y="1441816"/>
            <a:ext cx="5598335" cy="4242157"/>
          </a:xfrm>
          <a:prstGeom prst="rect">
            <a:avLst/>
          </a:prstGeom>
        </p:spPr>
        <p:txBody>
          <a:bodyPr vert="horz" wrap="square" lIns="91425" tIns="91425" rIns="91425" bIns="91425" rtlCol="0" anchor="t" anchorCtr="0">
            <a:spAutoFit/>
          </a:bodyPr>
          <a:lstStyle>
            <a:lvl1pPr marL="233363" indent="-233363" algn="l" defTabSz="457200" rtl="0" eaLnBrk="1" latinLnBrk="0" hangingPunct="1">
              <a:spcBef>
                <a:spcPct val="20000"/>
              </a:spcBef>
              <a:buFont typeface="Arial"/>
              <a:buChar char="•"/>
              <a:defRPr sz="24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0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18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16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69850" indent="0">
              <a:spcBef>
                <a:spcPts val="0"/>
              </a:spcBef>
              <a:buClr>
                <a:schemeClr val="lt1"/>
              </a:buClr>
              <a:buSzPct val="100000"/>
              <a:buFont typeface="Arial"/>
              <a:buNone/>
            </a:pPr>
            <a:r>
              <a:rPr lang="en-US" sz="2300" b="1" dirty="0" smtClean="0">
                <a:solidFill>
                  <a:schemeClr val="accent4"/>
                </a:solidFill>
                <a:ea typeface="Raleway"/>
                <a:cs typeface="Century Gothic"/>
                <a:sym typeface="Raleway"/>
              </a:rPr>
              <a:t>Critical Skills </a:t>
            </a:r>
            <a:r>
              <a:rPr lang="en-US" sz="2300" dirty="0" smtClean="0">
                <a:solidFill>
                  <a:schemeClr val="tx1">
                    <a:lumMod val="65000"/>
                    <a:lumOff val="35000"/>
                  </a:schemeClr>
                </a:solidFill>
                <a:ea typeface="Raleway"/>
                <a:cs typeface="Century Gothic"/>
                <a:sym typeface="Raleway"/>
              </a:rPr>
              <a:t>Education Technology Leader</a:t>
            </a:r>
            <a:endParaRPr lang="en-US" sz="2300" dirty="0" smtClean="0">
              <a:solidFill>
                <a:schemeClr val="tx1">
                  <a:lumMod val="65000"/>
                  <a:lumOff val="35000"/>
                </a:schemeClr>
              </a:solidFill>
              <a:ea typeface="Raleway"/>
              <a:cs typeface="Century Gothic"/>
            </a:endParaRPr>
          </a:p>
          <a:p>
            <a:pPr marL="69850" indent="0">
              <a:spcBef>
                <a:spcPts val="0"/>
              </a:spcBef>
              <a:buClr>
                <a:schemeClr val="lt1"/>
              </a:buClr>
              <a:buSzPct val="100000"/>
              <a:buFont typeface="Arial"/>
              <a:buNone/>
            </a:pPr>
            <a:endParaRPr lang="en-US" sz="2000" b="1" dirty="0" smtClean="0">
              <a:solidFill>
                <a:srgbClr val="D9531E"/>
              </a:solidFill>
              <a:ea typeface="Raleway"/>
              <a:cs typeface="Century Gothic"/>
            </a:endParaRPr>
          </a:p>
          <a:p>
            <a:pPr marL="69850" indent="0">
              <a:spcBef>
                <a:spcPts val="0"/>
              </a:spcBef>
              <a:buClr>
                <a:schemeClr val="lt1"/>
              </a:buClr>
              <a:buSzPct val="100000"/>
              <a:buNone/>
            </a:pPr>
            <a:r>
              <a:rPr lang="en-US" sz="2300" b="1" dirty="0" smtClean="0">
                <a:solidFill>
                  <a:srgbClr val="D9531E"/>
                </a:solidFill>
                <a:ea typeface="Raleway"/>
                <a:cs typeface="Century Gothic"/>
              </a:rPr>
              <a:t>10+ </a:t>
            </a:r>
            <a:r>
              <a:rPr lang="en-US" sz="2300" dirty="0">
                <a:solidFill>
                  <a:srgbClr val="595959"/>
                </a:solidFill>
                <a:cs typeface="Century Gothic"/>
              </a:rPr>
              <a:t>Years Experience</a:t>
            </a:r>
          </a:p>
          <a:p>
            <a:pPr marL="69850" indent="0">
              <a:spcBef>
                <a:spcPts val="0"/>
              </a:spcBef>
              <a:buClr>
                <a:schemeClr val="lt1"/>
              </a:buClr>
              <a:buSzPct val="100000"/>
              <a:buFont typeface="Arial"/>
              <a:buNone/>
            </a:pPr>
            <a:endParaRPr lang="en-US" sz="2000" b="1" dirty="0" smtClean="0">
              <a:solidFill>
                <a:srgbClr val="D9531E"/>
              </a:solidFill>
              <a:ea typeface="Raleway"/>
              <a:cs typeface="Century Gothic"/>
            </a:endParaRPr>
          </a:p>
          <a:p>
            <a:pPr marL="69850" indent="0">
              <a:spcBef>
                <a:spcPts val="0"/>
              </a:spcBef>
              <a:buClr>
                <a:schemeClr val="lt1"/>
              </a:buClr>
              <a:buSzPct val="100000"/>
              <a:buFont typeface="Arial"/>
              <a:buNone/>
            </a:pPr>
            <a:r>
              <a:rPr lang="en-US" sz="2300" b="1" dirty="0" smtClean="0">
                <a:solidFill>
                  <a:srgbClr val="D9531E"/>
                </a:solidFill>
                <a:ea typeface="Raleway"/>
                <a:cs typeface="Century Gothic"/>
              </a:rPr>
              <a:t>1,200 + </a:t>
            </a:r>
            <a:r>
              <a:rPr lang="en-US" sz="2300" dirty="0" smtClean="0">
                <a:solidFill>
                  <a:srgbClr val="595959"/>
                </a:solidFill>
                <a:cs typeface="Century Gothic"/>
              </a:rPr>
              <a:t>Sponsor Partners, Colleges </a:t>
            </a:r>
            <a:r>
              <a:rPr lang="en-US" sz="2300" dirty="0">
                <a:solidFill>
                  <a:srgbClr val="595959"/>
                </a:solidFill>
                <a:cs typeface="Century Gothic"/>
              </a:rPr>
              <a:t>&amp;</a:t>
            </a:r>
            <a:r>
              <a:rPr lang="en-US" sz="2300" dirty="0" smtClean="0">
                <a:solidFill>
                  <a:srgbClr val="595959"/>
                </a:solidFill>
                <a:cs typeface="Century Gothic"/>
              </a:rPr>
              <a:t> Universities</a:t>
            </a:r>
          </a:p>
          <a:p>
            <a:pPr marL="407988" indent="-354013">
              <a:spcBef>
                <a:spcPts val="0"/>
              </a:spcBef>
              <a:buNone/>
            </a:pPr>
            <a:endParaRPr lang="en-US" sz="2000" dirty="0">
              <a:solidFill>
                <a:srgbClr val="595959"/>
              </a:solidFill>
              <a:cs typeface="Century Gothic"/>
            </a:endParaRPr>
          </a:p>
          <a:p>
            <a:pPr marL="53975" indent="0">
              <a:spcBef>
                <a:spcPts val="0"/>
              </a:spcBef>
              <a:buNone/>
            </a:pPr>
            <a:r>
              <a:rPr lang="en-US" sz="2300" b="1" dirty="0" smtClean="0">
                <a:solidFill>
                  <a:srgbClr val="D9531E"/>
                </a:solidFill>
                <a:cs typeface="Century Gothic"/>
              </a:rPr>
              <a:t>12,000 K-12 Schools </a:t>
            </a:r>
            <a:r>
              <a:rPr lang="en-US" sz="2300" dirty="0">
                <a:solidFill>
                  <a:srgbClr val="595959"/>
                </a:solidFill>
                <a:cs typeface="Century Gothic"/>
              </a:rPr>
              <a:t>in the EverFi Network </a:t>
            </a:r>
            <a:endParaRPr lang="en-US" sz="2300" dirty="0" smtClean="0">
              <a:solidFill>
                <a:srgbClr val="595959"/>
              </a:solidFill>
              <a:cs typeface="Century Gothic"/>
            </a:endParaRPr>
          </a:p>
          <a:p>
            <a:pPr marL="53975" indent="0">
              <a:spcBef>
                <a:spcPts val="0"/>
              </a:spcBef>
              <a:buNone/>
            </a:pPr>
            <a:r>
              <a:rPr lang="en-US" sz="2000" dirty="0" smtClean="0">
                <a:solidFill>
                  <a:srgbClr val="595959"/>
                </a:solidFill>
                <a:cs typeface="Century Gothic"/>
              </a:rPr>
              <a:t>(83 of </a:t>
            </a:r>
            <a:r>
              <a:rPr lang="en-US" sz="2000" dirty="0">
                <a:solidFill>
                  <a:srgbClr val="595959"/>
                </a:solidFill>
                <a:cs typeface="Century Gothic"/>
              </a:rPr>
              <a:t>100 largest </a:t>
            </a:r>
            <a:r>
              <a:rPr lang="en-US" sz="2000" dirty="0" smtClean="0">
                <a:solidFill>
                  <a:srgbClr val="595959"/>
                </a:solidFill>
                <a:cs typeface="Century Gothic"/>
              </a:rPr>
              <a:t>School Districts)</a:t>
            </a:r>
            <a:endParaRPr lang="en-US" sz="2000" dirty="0">
              <a:solidFill>
                <a:srgbClr val="595959"/>
              </a:solidFill>
              <a:cs typeface="Century Gothic"/>
            </a:endParaRPr>
          </a:p>
          <a:p>
            <a:pPr marL="53975" indent="0">
              <a:spcBef>
                <a:spcPts val="0"/>
              </a:spcBef>
              <a:buNone/>
            </a:pPr>
            <a:endParaRPr lang="en-US" sz="2000" b="1" dirty="0" smtClean="0">
              <a:solidFill>
                <a:srgbClr val="D9531E"/>
              </a:solidFill>
              <a:ea typeface="Raleway"/>
              <a:cs typeface="Century Gothic"/>
            </a:endParaRPr>
          </a:p>
          <a:p>
            <a:pPr marL="407988" indent="-354013">
              <a:spcBef>
                <a:spcPts val="0"/>
              </a:spcBef>
              <a:buNone/>
            </a:pPr>
            <a:r>
              <a:rPr lang="en-US" sz="2300" b="1" dirty="0" smtClean="0">
                <a:solidFill>
                  <a:srgbClr val="D9531E"/>
                </a:solidFill>
                <a:ea typeface="Raleway"/>
                <a:cs typeface="Century Gothic"/>
              </a:rPr>
              <a:t>200+ Employees </a:t>
            </a:r>
            <a:r>
              <a:rPr lang="en-US" sz="2300" dirty="0">
                <a:solidFill>
                  <a:srgbClr val="595959"/>
                </a:solidFill>
                <a:cs typeface="Century Gothic"/>
              </a:rPr>
              <a:t>across </a:t>
            </a:r>
            <a:r>
              <a:rPr lang="en-US" sz="2300" dirty="0" smtClean="0">
                <a:solidFill>
                  <a:srgbClr val="595959"/>
                </a:solidFill>
                <a:cs typeface="Century Gothic"/>
              </a:rPr>
              <a:t>26 states</a:t>
            </a:r>
            <a:endParaRPr lang="en-US" sz="2200" b="1" dirty="0" smtClean="0">
              <a:solidFill>
                <a:srgbClr val="D9531E"/>
              </a:solidFill>
              <a:ea typeface="Raleway"/>
              <a:cs typeface="Century Gothic"/>
            </a:endParaRPr>
          </a:p>
          <a:p>
            <a:pPr marL="69850" indent="0">
              <a:lnSpc>
                <a:spcPct val="120000"/>
              </a:lnSpc>
              <a:spcBef>
                <a:spcPts val="0"/>
              </a:spcBef>
              <a:buClr>
                <a:schemeClr val="lt1"/>
              </a:buClr>
              <a:buSzPct val="100000"/>
              <a:buFont typeface="Arial"/>
              <a:buNone/>
            </a:pPr>
            <a:endParaRPr lang="en-US" sz="2200" dirty="0" smtClean="0">
              <a:cs typeface="Century Gothic"/>
            </a:endParaRPr>
          </a:p>
        </p:txBody>
      </p:sp>
      <p:sp>
        <p:nvSpPr>
          <p:cNvPr id="3" name="Title 2"/>
          <p:cNvSpPr>
            <a:spLocks noGrp="1"/>
          </p:cNvSpPr>
          <p:nvPr>
            <p:ph type="title"/>
          </p:nvPr>
        </p:nvSpPr>
        <p:spPr/>
        <p:txBody>
          <a:bodyPr/>
          <a:lstStyle/>
          <a:p>
            <a:r>
              <a:rPr lang="en-US" sz="3800" dirty="0" smtClean="0"/>
              <a:t>EverFi Overview</a:t>
            </a:r>
            <a:endParaRPr lang="en-US" sz="3800" dirty="0"/>
          </a:p>
        </p:txBody>
      </p:sp>
    </p:spTree>
    <p:extLst>
      <p:ext uri="{BB962C8B-B14F-4D97-AF65-F5344CB8AC3E}">
        <p14:creationId xmlns:p14="http://schemas.microsoft.com/office/powerpoint/2010/main" val="2201448578"/>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a:off x="5302644" y="5335287"/>
            <a:ext cx="3457510" cy="489171"/>
          </a:xfrm>
          <a:prstGeom prst="rect">
            <a:avLst/>
          </a:prstGeom>
          <a:solidFill>
            <a:srgbClr val="D987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accent5">
                  <a:lumMod val="50000"/>
                </a:schemeClr>
              </a:solidFill>
              <a:latin typeface="Arial"/>
            </a:endParaRPr>
          </a:p>
        </p:txBody>
      </p:sp>
      <p:sp>
        <p:nvSpPr>
          <p:cNvPr id="2" name="Title 1"/>
          <p:cNvSpPr>
            <a:spLocks noGrp="1"/>
          </p:cNvSpPr>
          <p:nvPr>
            <p:ph type="title"/>
          </p:nvPr>
        </p:nvSpPr>
        <p:spPr/>
        <p:txBody>
          <a:bodyPr/>
          <a:lstStyle/>
          <a:p>
            <a:r>
              <a:rPr lang="en-US" sz="3600" dirty="0" smtClean="0"/>
              <a:t>EverFi K-12 Learning Platform</a:t>
            </a:r>
            <a:endParaRPr lang="en-US" sz="3600" dirty="0"/>
          </a:p>
        </p:txBody>
      </p:sp>
      <p:sp>
        <p:nvSpPr>
          <p:cNvPr id="11" name="Rectangle 10"/>
          <p:cNvSpPr/>
          <p:nvPr/>
        </p:nvSpPr>
        <p:spPr>
          <a:xfrm>
            <a:off x="744105" y="5335287"/>
            <a:ext cx="3457510" cy="489171"/>
          </a:xfrm>
          <a:prstGeom prst="rect">
            <a:avLst/>
          </a:prstGeom>
          <a:solidFill>
            <a:srgbClr val="D9871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dirty="0">
              <a:solidFill>
                <a:schemeClr val="accent5">
                  <a:lumMod val="50000"/>
                </a:schemeClr>
              </a:solidFill>
              <a:latin typeface="Arial"/>
            </a:endParaRPr>
          </a:p>
        </p:txBody>
      </p:sp>
      <p:sp>
        <p:nvSpPr>
          <p:cNvPr id="12" name="Oval 11"/>
          <p:cNvSpPr/>
          <p:nvPr/>
        </p:nvSpPr>
        <p:spPr>
          <a:xfrm>
            <a:off x="176811" y="4876800"/>
            <a:ext cx="1377884" cy="13834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dirty="0"/>
          </a:p>
        </p:txBody>
      </p:sp>
      <p:pic>
        <p:nvPicPr>
          <p:cNvPr id="13" name="Picture 1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0822" y="5171141"/>
            <a:ext cx="679551" cy="810324"/>
          </a:xfrm>
          <a:prstGeom prst="rect">
            <a:avLst/>
          </a:prstGeom>
        </p:spPr>
      </p:pic>
      <p:sp>
        <p:nvSpPr>
          <p:cNvPr id="15" name="Oval 14"/>
          <p:cNvSpPr/>
          <p:nvPr/>
        </p:nvSpPr>
        <p:spPr>
          <a:xfrm>
            <a:off x="4874262" y="4876800"/>
            <a:ext cx="1377884" cy="1383482"/>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2000" dirty="0"/>
          </a:p>
        </p:txBody>
      </p:sp>
      <p:pic>
        <p:nvPicPr>
          <p:cNvPr id="16" name="Picture 15"/>
          <p:cNvPicPr>
            <a:picLocks noChangeAspect="1"/>
          </p:cNvPicPr>
          <p:nvPr/>
        </p:nvPicPr>
        <p:blipFill>
          <a:blip r:embed="rId3"/>
          <a:stretch>
            <a:fillRect/>
          </a:stretch>
        </p:blipFill>
        <p:spPr>
          <a:xfrm>
            <a:off x="5107654" y="5139781"/>
            <a:ext cx="880790" cy="810324"/>
          </a:xfrm>
          <a:prstGeom prst="rect">
            <a:avLst/>
          </a:prstGeom>
        </p:spPr>
      </p:pic>
      <p:pic>
        <p:nvPicPr>
          <p:cNvPr id="19" name="Picture 18" descr="type.png"/>
          <p:cNvPicPr>
            <a:picLocks noChangeAspect="1"/>
          </p:cNvPicPr>
          <p:nvPr/>
        </p:nvPicPr>
        <p:blipFill rotWithShape="1">
          <a:blip r:embed="rId4">
            <a:extLst>
              <a:ext uri="{28A0092B-C50C-407E-A947-70E740481C1C}">
                <a14:useLocalDpi xmlns:a14="http://schemas.microsoft.com/office/drawing/2010/main" val="0"/>
              </a:ext>
            </a:extLst>
          </a:blip>
          <a:srcRect b="76034"/>
          <a:stretch/>
        </p:blipFill>
        <p:spPr>
          <a:xfrm>
            <a:off x="1735199" y="5398008"/>
            <a:ext cx="1877568" cy="349907"/>
          </a:xfrm>
          <a:prstGeom prst="rect">
            <a:avLst/>
          </a:prstGeom>
        </p:spPr>
      </p:pic>
      <p:pic>
        <p:nvPicPr>
          <p:cNvPr id="20" name="Picture 19" descr="type.png"/>
          <p:cNvPicPr>
            <a:picLocks noChangeAspect="1"/>
          </p:cNvPicPr>
          <p:nvPr/>
        </p:nvPicPr>
        <p:blipFill rotWithShape="1">
          <a:blip r:embed="rId4">
            <a:extLst>
              <a:ext uri="{28A0092B-C50C-407E-A947-70E740481C1C}">
                <a14:useLocalDpi xmlns:a14="http://schemas.microsoft.com/office/drawing/2010/main" val="0"/>
              </a:ext>
            </a:extLst>
          </a:blip>
          <a:srcRect t="62314"/>
          <a:stretch/>
        </p:blipFill>
        <p:spPr>
          <a:xfrm>
            <a:off x="6429966" y="5213386"/>
            <a:ext cx="1877568" cy="550209"/>
          </a:xfrm>
          <a:prstGeom prst="rect">
            <a:avLst/>
          </a:prstGeom>
        </p:spPr>
      </p:pic>
      <p:pic>
        <p:nvPicPr>
          <p:cNvPr id="9" name="Picture 8" descr="K-12 products_png_5_162015.png"/>
          <p:cNvPicPr>
            <a:picLocks noChangeAspect="1"/>
          </p:cNvPicPr>
          <p:nvPr/>
        </p:nvPicPr>
        <p:blipFill rotWithShape="1">
          <a:blip r:embed="rId5">
            <a:extLst>
              <a:ext uri="{28A0092B-C50C-407E-A947-70E740481C1C}">
                <a14:useLocalDpi xmlns:a14="http://schemas.microsoft.com/office/drawing/2010/main" val="0"/>
              </a:ext>
            </a:extLst>
          </a:blip>
          <a:srcRect l="4180" t="9098" r="4679" b="14796"/>
          <a:stretch/>
        </p:blipFill>
        <p:spPr>
          <a:xfrm>
            <a:off x="-1" y="1063686"/>
            <a:ext cx="9144001" cy="3593247"/>
          </a:xfrm>
          <a:prstGeom prst="rect">
            <a:avLst/>
          </a:prstGeom>
        </p:spPr>
      </p:pic>
    </p:spTree>
    <p:extLst>
      <p:ext uri="{BB962C8B-B14F-4D97-AF65-F5344CB8AC3E}">
        <p14:creationId xmlns:p14="http://schemas.microsoft.com/office/powerpoint/2010/main" val="1110376123"/>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0862" y="2497670"/>
            <a:ext cx="7950852" cy="1749056"/>
          </a:xfrm>
        </p:spPr>
        <p:txBody>
          <a:bodyPr>
            <a:noAutofit/>
          </a:bodyPr>
          <a:lstStyle/>
          <a:p>
            <a:r>
              <a:rPr lang="en-US" sz="4000" dirty="0" smtClean="0"/>
              <a:t>By the numbers</a:t>
            </a:r>
            <a:endParaRPr lang="en-US" sz="4000" dirty="0"/>
          </a:p>
        </p:txBody>
      </p:sp>
    </p:spTree>
    <p:extLst>
      <p:ext uri="{BB962C8B-B14F-4D97-AF65-F5344CB8AC3E}">
        <p14:creationId xmlns:p14="http://schemas.microsoft.com/office/powerpoint/2010/main" val="132590213"/>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 name="Freeform 7"/>
          <p:cNvSpPr>
            <a:spLocks/>
          </p:cNvSpPr>
          <p:nvPr/>
        </p:nvSpPr>
        <p:spPr bwMode="auto">
          <a:xfrm>
            <a:off x="567489" y="1164687"/>
            <a:ext cx="8358797" cy="4895028"/>
          </a:xfrm>
          <a:custGeom>
            <a:avLst/>
            <a:gdLst>
              <a:gd name="T0" fmla="*/ 4152900 w 4656"/>
              <a:gd name="T1" fmla="*/ 4330700 h 2728"/>
              <a:gd name="T2" fmla="*/ 6099174 w 4656"/>
              <a:gd name="T3" fmla="*/ 4235450 h 2728"/>
              <a:gd name="T4" fmla="*/ 6337299 w 4656"/>
              <a:gd name="T5" fmla="*/ 4105275 h 2728"/>
              <a:gd name="T6" fmla="*/ 6619875 w 4656"/>
              <a:gd name="T7" fmla="*/ 4086225 h 2728"/>
              <a:gd name="T8" fmla="*/ 6861175 w 4656"/>
              <a:gd name="T9" fmla="*/ 4019550 h 2728"/>
              <a:gd name="T10" fmla="*/ 6886575 w 4656"/>
              <a:gd name="T11" fmla="*/ 3886200 h 2728"/>
              <a:gd name="T12" fmla="*/ 7077075 w 4656"/>
              <a:gd name="T13" fmla="*/ 3730625 h 2728"/>
              <a:gd name="T14" fmla="*/ 7261225 w 4656"/>
              <a:gd name="T15" fmla="*/ 3600450 h 2728"/>
              <a:gd name="T16" fmla="*/ 7366000 w 4656"/>
              <a:gd name="T17" fmla="*/ 3578225 h 2728"/>
              <a:gd name="T18" fmla="*/ 7318375 w 4656"/>
              <a:gd name="T19" fmla="*/ 3444875 h 2728"/>
              <a:gd name="T20" fmla="*/ 7137400 w 4656"/>
              <a:gd name="T21" fmla="*/ 3276600 h 2728"/>
              <a:gd name="T22" fmla="*/ 7029450 w 4656"/>
              <a:gd name="T23" fmla="*/ 3124200 h 2728"/>
              <a:gd name="T24" fmla="*/ 6943725 w 4656"/>
              <a:gd name="T25" fmla="*/ 3003550 h 2728"/>
              <a:gd name="T26" fmla="*/ 6810375 w 4656"/>
              <a:gd name="T27" fmla="*/ 2870200 h 2728"/>
              <a:gd name="T28" fmla="*/ 6778625 w 4656"/>
              <a:gd name="T29" fmla="*/ 2774950 h 2728"/>
              <a:gd name="T30" fmla="*/ 6788150 w 4656"/>
              <a:gd name="T31" fmla="*/ 2676525 h 2728"/>
              <a:gd name="T32" fmla="*/ 6765925 w 4656"/>
              <a:gd name="T33" fmla="*/ 2565400 h 2728"/>
              <a:gd name="T34" fmla="*/ 6842125 w 4656"/>
              <a:gd name="T35" fmla="*/ 2517775 h 2728"/>
              <a:gd name="T36" fmla="*/ 6902450 w 4656"/>
              <a:gd name="T37" fmla="*/ 2387600 h 2728"/>
              <a:gd name="T38" fmla="*/ 6886575 w 4656"/>
              <a:gd name="T39" fmla="*/ 2263775 h 2728"/>
              <a:gd name="T40" fmla="*/ 6867525 w 4656"/>
              <a:gd name="T41" fmla="*/ 2124075 h 2728"/>
              <a:gd name="T42" fmla="*/ 7038975 w 4656"/>
              <a:gd name="T43" fmla="*/ 1981200 h 2728"/>
              <a:gd name="T44" fmla="*/ 7016750 w 4656"/>
              <a:gd name="T45" fmla="*/ 1955800 h 2728"/>
              <a:gd name="T46" fmla="*/ 7159625 w 4656"/>
              <a:gd name="T47" fmla="*/ 1736725 h 2728"/>
              <a:gd name="T48" fmla="*/ 7245350 w 4656"/>
              <a:gd name="T49" fmla="*/ 1603375 h 2728"/>
              <a:gd name="T50" fmla="*/ 7331075 w 4656"/>
              <a:gd name="T51" fmla="*/ 1536700 h 2728"/>
              <a:gd name="T52" fmla="*/ 7308850 w 4656"/>
              <a:gd name="T53" fmla="*/ 1447800 h 2728"/>
              <a:gd name="T54" fmla="*/ 7242175 w 4656"/>
              <a:gd name="T55" fmla="*/ 1412875 h 2728"/>
              <a:gd name="T56" fmla="*/ 7115175 w 4656"/>
              <a:gd name="T57" fmla="*/ 1390650 h 2728"/>
              <a:gd name="T58" fmla="*/ 7086600 w 4656"/>
              <a:gd name="T59" fmla="*/ 1330325 h 2728"/>
              <a:gd name="T60" fmla="*/ 7000875 w 4656"/>
              <a:gd name="T61" fmla="*/ 1317625 h 2728"/>
              <a:gd name="T62" fmla="*/ 6975475 w 4656"/>
              <a:gd name="T63" fmla="*/ 1250950 h 2728"/>
              <a:gd name="T64" fmla="*/ 6886575 w 4656"/>
              <a:gd name="T65" fmla="*/ 1114425 h 2728"/>
              <a:gd name="T66" fmla="*/ 6899275 w 4656"/>
              <a:gd name="T67" fmla="*/ 1003300 h 2728"/>
              <a:gd name="T68" fmla="*/ 6902450 w 4656"/>
              <a:gd name="T69" fmla="*/ 873125 h 2728"/>
              <a:gd name="T70" fmla="*/ 6848475 w 4656"/>
              <a:gd name="T71" fmla="*/ 796925 h 2728"/>
              <a:gd name="T72" fmla="*/ 6823075 w 4656"/>
              <a:gd name="T73" fmla="*/ 714375 h 2728"/>
              <a:gd name="T74" fmla="*/ 6734175 w 4656"/>
              <a:gd name="T75" fmla="*/ 685800 h 2728"/>
              <a:gd name="T76" fmla="*/ 6642100 w 4656"/>
              <a:gd name="T77" fmla="*/ 682625 h 2728"/>
              <a:gd name="T78" fmla="*/ 6616700 w 4656"/>
              <a:gd name="T79" fmla="*/ 558800 h 2728"/>
              <a:gd name="T80" fmla="*/ 6537325 w 4656"/>
              <a:gd name="T81" fmla="*/ 501650 h 2728"/>
              <a:gd name="T82" fmla="*/ 3609975 w 4656"/>
              <a:gd name="T83" fmla="*/ 485775 h 2728"/>
              <a:gd name="T84" fmla="*/ 968375 w 4656"/>
              <a:gd name="T85" fmla="*/ 60325 h 2728"/>
              <a:gd name="T86" fmla="*/ 850900 w 4656"/>
              <a:gd name="T87" fmla="*/ 98425 h 2728"/>
              <a:gd name="T88" fmla="*/ 650875 w 4656"/>
              <a:gd name="T89" fmla="*/ 212725 h 2728"/>
              <a:gd name="T90" fmla="*/ 606425 w 4656"/>
              <a:gd name="T91" fmla="*/ 196850 h 2728"/>
              <a:gd name="T92" fmla="*/ 666750 w 4656"/>
              <a:gd name="T93" fmla="*/ 165100 h 2728"/>
              <a:gd name="T94" fmla="*/ 552450 w 4656"/>
              <a:gd name="T95" fmla="*/ 260350 h 2728"/>
              <a:gd name="T96" fmla="*/ 285750 w 4656"/>
              <a:gd name="T97" fmla="*/ 384175 h 2728"/>
              <a:gd name="T98" fmla="*/ 0 w 4656"/>
              <a:gd name="T99" fmla="*/ 4264025 h 2728"/>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656"/>
              <a:gd name="T151" fmla="*/ 0 h 2728"/>
              <a:gd name="T152" fmla="*/ 4656 w 4656"/>
              <a:gd name="T153" fmla="*/ 2728 h 2728"/>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656" h="2728">
                <a:moveTo>
                  <a:pt x="0" y="2686"/>
                </a:moveTo>
                <a:lnTo>
                  <a:pt x="836" y="2708"/>
                </a:lnTo>
                <a:lnTo>
                  <a:pt x="2518" y="2728"/>
                </a:lnTo>
                <a:lnTo>
                  <a:pt x="2616" y="2728"/>
                </a:lnTo>
                <a:lnTo>
                  <a:pt x="3308" y="2724"/>
                </a:lnTo>
                <a:lnTo>
                  <a:pt x="3810" y="2714"/>
                </a:lnTo>
                <a:lnTo>
                  <a:pt x="3822" y="2714"/>
                </a:lnTo>
                <a:lnTo>
                  <a:pt x="3842" y="2668"/>
                </a:lnTo>
                <a:lnTo>
                  <a:pt x="3884" y="2624"/>
                </a:lnTo>
                <a:lnTo>
                  <a:pt x="3922" y="2602"/>
                </a:lnTo>
                <a:lnTo>
                  <a:pt x="3948" y="2592"/>
                </a:lnTo>
                <a:lnTo>
                  <a:pt x="3992" y="2586"/>
                </a:lnTo>
                <a:lnTo>
                  <a:pt x="4028" y="2588"/>
                </a:lnTo>
                <a:lnTo>
                  <a:pt x="4076" y="2604"/>
                </a:lnTo>
                <a:lnTo>
                  <a:pt x="4110" y="2624"/>
                </a:lnTo>
                <a:lnTo>
                  <a:pt x="4170" y="2574"/>
                </a:lnTo>
                <a:lnTo>
                  <a:pt x="4224" y="2572"/>
                </a:lnTo>
                <a:lnTo>
                  <a:pt x="4264" y="2556"/>
                </a:lnTo>
                <a:lnTo>
                  <a:pt x="4290" y="2534"/>
                </a:lnTo>
                <a:lnTo>
                  <a:pt x="4322" y="2532"/>
                </a:lnTo>
                <a:lnTo>
                  <a:pt x="4334" y="2514"/>
                </a:lnTo>
                <a:lnTo>
                  <a:pt x="4336" y="2502"/>
                </a:lnTo>
                <a:lnTo>
                  <a:pt x="4328" y="2468"/>
                </a:lnTo>
                <a:lnTo>
                  <a:pt x="4338" y="2448"/>
                </a:lnTo>
                <a:lnTo>
                  <a:pt x="4376" y="2428"/>
                </a:lnTo>
                <a:lnTo>
                  <a:pt x="4402" y="2392"/>
                </a:lnTo>
                <a:lnTo>
                  <a:pt x="4426" y="2380"/>
                </a:lnTo>
                <a:lnTo>
                  <a:pt x="4458" y="2350"/>
                </a:lnTo>
                <a:lnTo>
                  <a:pt x="4486" y="2332"/>
                </a:lnTo>
                <a:lnTo>
                  <a:pt x="4542" y="2312"/>
                </a:lnTo>
                <a:lnTo>
                  <a:pt x="4562" y="2292"/>
                </a:lnTo>
                <a:lnTo>
                  <a:pt x="4574" y="2268"/>
                </a:lnTo>
                <a:lnTo>
                  <a:pt x="4582" y="2264"/>
                </a:lnTo>
                <a:lnTo>
                  <a:pt x="4604" y="2270"/>
                </a:lnTo>
                <a:lnTo>
                  <a:pt x="4618" y="2260"/>
                </a:lnTo>
                <a:lnTo>
                  <a:pt x="4640" y="2254"/>
                </a:lnTo>
                <a:lnTo>
                  <a:pt x="4656" y="2234"/>
                </a:lnTo>
                <a:lnTo>
                  <a:pt x="4652" y="2218"/>
                </a:lnTo>
                <a:lnTo>
                  <a:pt x="4628" y="2200"/>
                </a:lnTo>
                <a:lnTo>
                  <a:pt x="4610" y="2170"/>
                </a:lnTo>
                <a:lnTo>
                  <a:pt x="4562" y="2140"/>
                </a:lnTo>
                <a:lnTo>
                  <a:pt x="4542" y="2100"/>
                </a:lnTo>
                <a:lnTo>
                  <a:pt x="4522" y="2074"/>
                </a:lnTo>
                <a:lnTo>
                  <a:pt x="4496" y="2064"/>
                </a:lnTo>
                <a:lnTo>
                  <a:pt x="4476" y="2042"/>
                </a:lnTo>
                <a:lnTo>
                  <a:pt x="4464" y="2002"/>
                </a:lnTo>
                <a:lnTo>
                  <a:pt x="4452" y="1980"/>
                </a:lnTo>
                <a:lnTo>
                  <a:pt x="4428" y="1968"/>
                </a:lnTo>
                <a:lnTo>
                  <a:pt x="4404" y="1976"/>
                </a:lnTo>
                <a:lnTo>
                  <a:pt x="4378" y="1960"/>
                </a:lnTo>
                <a:lnTo>
                  <a:pt x="4368" y="1926"/>
                </a:lnTo>
                <a:lnTo>
                  <a:pt x="4374" y="1892"/>
                </a:lnTo>
                <a:lnTo>
                  <a:pt x="4370" y="1832"/>
                </a:lnTo>
                <a:lnTo>
                  <a:pt x="4336" y="1800"/>
                </a:lnTo>
                <a:lnTo>
                  <a:pt x="4312" y="1798"/>
                </a:lnTo>
                <a:lnTo>
                  <a:pt x="4290" y="1808"/>
                </a:lnTo>
                <a:lnTo>
                  <a:pt x="4270" y="1800"/>
                </a:lnTo>
                <a:lnTo>
                  <a:pt x="4270" y="1778"/>
                </a:lnTo>
                <a:lnTo>
                  <a:pt x="4262" y="1754"/>
                </a:lnTo>
                <a:lnTo>
                  <a:pt x="4270" y="1748"/>
                </a:lnTo>
                <a:lnTo>
                  <a:pt x="4270" y="1738"/>
                </a:lnTo>
                <a:lnTo>
                  <a:pt x="4262" y="1718"/>
                </a:lnTo>
                <a:lnTo>
                  <a:pt x="4278" y="1690"/>
                </a:lnTo>
                <a:lnTo>
                  <a:pt x="4276" y="1686"/>
                </a:lnTo>
                <a:lnTo>
                  <a:pt x="4260" y="1680"/>
                </a:lnTo>
                <a:lnTo>
                  <a:pt x="4258" y="1668"/>
                </a:lnTo>
                <a:lnTo>
                  <a:pt x="4274" y="1630"/>
                </a:lnTo>
                <a:lnTo>
                  <a:pt x="4262" y="1616"/>
                </a:lnTo>
                <a:lnTo>
                  <a:pt x="4262" y="1608"/>
                </a:lnTo>
                <a:lnTo>
                  <a:pt x="4274" y="1600"/>
                </a:lnTo>
                <a:lnTo>
                  <a:pt x="4284" y="1582"/>
                </a:lnTo>
                <a:lnTo>
                  <a:pt x="4310" y="1586"/>
                </a:lnTo>
                <a:lnTo>
                  <a:pt x="4330" y="1564"/>
                </a:lnTo>
                <a:lnTo>
                  <a:pt x="4350" y="1534"/>
                </a:lnTo>
                <a:lnTo>
                  <a:pt x="4340" y="1508"/>
                </a:lnTo>
                <a:lnTo>
                  <a:pt x="4348" y="1504"/>
                </a:lnTo>
                <a:lnTo>
                  <a:pt x="4362" y="1506"/>
                </a:lnTo>
                <a:lnTo>
                  <a:pt x="4372" y="1488"/>
                </a:lnTo>
                <a:lnTo>
                  <a:pt x="4350" y="1436"/>
                </a:lnTo>
                <a:lnTo>
                  <a:pt x="4338" y="1426"/>
                </a:lnTo>
                <a:lnTo>
                  <a:pt x="4316" y="1382"/>
                </a:lnTo>
                <a:lnTo>
                  <a:pt x="4304" y="1376"/>
                </a:lnTo>
                <a:lnTo>
                  <a:pt x="4306" y="1356"/>
                </a:lnTo>
                <a:lnTo>
                  <a:pt x="4326" y="1338"/>
                </a:lnTo>
                <a:lnTo>
                  <a:pt x="4364" y="1320"/>
                </a:lnTo>
                <a:lnTo>
                  <a:pt x="4382" y="1306"/>
                </a:lnTo>
                <a:lnTo>
                  <a:pt x="4402" y="1270"/>
                </a:lnTo>
                <a:lnTo>
                  <a:pt x="4434" y="1248"/>
                </a:lnTo>
                <a:lnTo>
                  <a:pt x="4434" y="1240"/>
                </a:lnTo>
                <a:lnTo>
                  <a:pt x="4422" y="1248"/>
                </a:lnTo>
                <a:lnTo>
                  <a:pt x="4414" y="1248"/>
                </a:lnTo>
                <a:lnTo>
                  <a:pt x="4420" y="1232"/>
                </a:lnTo>
                <a:lnTo>
                  <a:pt x="4470" y="1192"/>
                </a:lnTo>
                <a:lnTo>
                  <a:pt x="4480" y="1180"/>
                </a:lnTo>
                <a:lnTo>
                  <a:pt x="4514" y="1112"/>
                </a:lnTo>
                <a:lnTo>
                  <a:pt x="4510" y="1094"/>
                </a:lnTo>
                <a:lnTo>
                  <a:pt x="4516" y="1080"/>
                </a:lnTo>
                <a:lnTo>
                  <a:pt x="4526" y="1070"/>
                </a:lnTo>
                <a:lnTo>
                  <a:pt x="4538" y="1032"/>
                </a:lnTo>
                <a:lnTo>
                  <a:pt x="4564" y="1010"/>
                </a:lnTo>
                <a:lnTo>
                  <a:pt x="4564" y="998"/>
                </a:lnTo>
                <a:lnTo>
                  <a:pt x="4586" y="990"/>
                </a:lnTo>
                <a:lnTo>
                  <a:pt x="4598" y="972"/>
                </a:lnTo>
                <a:lnTo>
                  <a:pt x="4618" y="968"/>
                </a:lnTo>
                <a:lnTo>
                  <a:pt x="4640" y="958"/>
                </a:lnTo>
                <a:lnTo>
                  <a:pt x="4644" y="948"/>
                </a:lnTo>
                <a:lnTo>
                  <a:pt x="4624" y="922"/>
                </a:lnTo>
                <a:lnTo>
                  <a:pt x="4604" y="912"/>
                </a:lnTo>
                <a:lnTo>
                  <a:pt x="4602" y="882"/>
                </a:lnTo>
                <a:lnTo>
                  <a:pt x="4592" y="888"/>
                </a:lnTo>
                <a:lnTo>
                  <a:pt x="4578" y="886"/>
                </a:lnTo>
                <a:lnTo>
                  <a:pt x="4562" y="890"/>
                </a:lnTo>
                <a:lnTo>
                  <a:pt x="4548" y="870"/>
                </a:lnTo>
                <a:lnTo>
                  <a:pt x="4528" y="880"/>
                </a:lnTo>
                <a:lnTo>
                  <a:pt x="4504" y="868"/>
                </a:lnTo>
                <a:lnTo>
                  <a:pt x="4482" y="876"/>
                </a:lnTo>
                <a:lnTo>
                  <a:pt x="4480" y="870"/>
                </a:lnTo>
                <a:lnTo>
                  <a:pt x="4482" y="858"/>
                </a:lnTo>
                <a:lnTo>
                  <a:pt x="4470" y="850"/>
                </a:lnTo>
                <a:lnTo>
                  <a:pt x="4464" y="838"/>
                </a:lnTo>
                <a:lnTo>
                  <a:pt x="4452" y="830"/>
                </a:lnTo>
                <a:lnTo>
                  <a:pt x="4444" y="828"/>
                </a:lnTo>
                <a:lnTo>
                  <a:pt x="4426" y="838"/>
                </a:lnTo>
                <a:lnTo>
                  <a:pt x="4410" y="830"/>
                </a:lnTo>
                <a:lnTo>
                  <a:pt x="4410" y="806"/>
                </a:lnTo>
                <a:lnTo>
                  <a:pt x="4406" y="804"/>
                </a:lnTo>
                <a:lnTo>
                  <a:pt x="4394" y="804"/>
                </a:lnTo>
                <a:lnTo>
                  <a:pt x="4394" y="788"/>
                </a:lnTo>
                <a:lnTo>
                  <a:pt x="4378" y="774"/>
                </a:lnTo>
                <a:lnTo>
                  <a:pt x="4382" y="762"/>
                </a:lnTo>
                <a:lnTo>
                  <a:pt x="4380" y="758"/>
                </a:lnTo>
                <a:lnTo>
                  <a:pt x="4338" y="702"/>
                </a:lnTo>
                <a:lnTo>
                  <a:pt x="4350" y="688"/>
                </a:lnTo>
                <a:lnTo>
                  <a:pt x="4360" y="688"/>
                </a:lnTo>
                <a:lnTo>
                  <a:pt x="4352" y="642"/>
                </a:lnTo>
                <a:lnTo>
                  <a:pt x="4346" y="632"/>
                </a:lnTo>
                <a:lnTo>
                  <a:pt x="4350" y="616"/>
                </a:lnTo>
                <a:lnTo>
                  <a:pt x="4338" y="592"/>
                </a:lnTo>
                <a:lnTo>
                  <a:pt x="4352" y="586"/>
                </a:lnTo>
                <a:lnTo>
                  <a:pt x="4348" y="550"/>
                </a:lnTo>
                <a:lnTo>
                  <a:pt x="4340" y="528"/>
                </a:lnTo>
                <a:lnTo>
                  <a:pt x="4314" y="526"/>
                </a:lnTo>
                <a:lnTo>
                  <a:pt x="4310" y="518"/>
                </a:lnTo>
                <a:lnTo>
                  <a:pt x="4314" y="502"/>
                </a:lnTo>
                <a:lnTo>
                  <a:pt x="4330" y="496"/>
                </a:lnTo>
                <a:lnTo>
                  <a:pt x="4332" y="482"/>
                </a:lnTo>
                <a:lnTo>
                  <a:pt x="4304" y="472"/>
                </a:lnTo>
                <a:lnTo>
                  <a:pt x="4298" y="450"/>
                </a:lnTo>
                <a:lnTo>
                  <a:pt x="4276" y="442"/>
                </a:lnTo>
                <a:lnTo>
                  <a:pt x="4262" y="442"/>
                </a:lnTo>
                <a:lnTo>
                  <a:pt x="4254" y="422"/>
                </a:lnTo>
                <a:lnTo>
                  <a:pt x="4242" y="432"/>
                </a:lnTo>
                <a:lnTo>
                  <a:pt x="4228" y="424"/>
                </a:lnTo>
                <a:lnTo>
                  <a:pt x="4210" y="434"/>
                </a:lnTo>
                <a:lnTo>
                  <a:pt x="4202" y="428"/>
                </a:lnTo>
                <a:lnTo>
                  <a:pt x="4184" y="430"/>
                </a:lnTo>
                <a:lnTo>
                  <a:pt x="4184" y="410"/>
                </a:lnTo>
                <a:lnTo>
                  <a:pt x="4174" y="400"/>
                </a:lnTo>
                <a:lnTo>
                  <a:pt x="4178" y="382"/>
                </a:lnTo>
                <a:lnTo>
                  <a:pt x="4168" y="352"/>
                </a:lnTo>
                <a:lnTo>
                  <a:pt x="4156" y="338"/>
                </a:lnTo>
                <a:lnTo>
                  <a:pt x="4146" y="342"/>
                </a:lnTo>
                <a:lnTo>
                  <a:pt x="4140" y="338"/>
                </a:lnTo>
                <a:lnTo>
                  <a:pt x="4118" y="316"/>
                </a:lnTo>
                <a:lnTo>
                  <a:pt x="4118" y="298"/>
                </a:lnTo>
                <a:lnTo>
                  <a:pt x="4108" y="290"/>
                </a:lnTo>
                <a:lnTo>
                  <a:pt x="3306" y="304"/>
                </a:lnTo>
                <a:lnTo>
                  <a:pt x="2274" y="306"/>
                </a:lnTo>
                <a:lnTo>
                  <a:pt x="1464" y="300"/>
                </a:lnTo>
                <a:lnTo>
                  <a:pt x="668" y="284"/>
                </a:lnTo>
                <a:lnTo>
                  <a:pt x="674" y="0"/>
                </a:lnTo>
                <a:lnTo>
                  <a:pt x="610" y="38"/>
                </a:lnTo>
                <a:lnTo>
                  <a:pt x="596" y="44"/>
                </a:lnTo>
                <a:lnTo>
                  <a:pt x="580" y="40"/>
                </a:lnTo>
                <a:lnTo>
                  <a:pt x="564" y="54"/>
                </a:lnTo>
                <a:lnTo>
                  <a:pt x="536" y="62"/>
                </a:lnTo>
                <a:lnTo>
                  <a:pt x="462" y="114"/>
                </a:lnTo>
                <a:lnTo>
                  <a:pt x="430" y="128"/>
                </a:lnTo>
                <a:lnTo>
                  <a:pt x="418" y="126"/>
                </a:lnTo>
                <a:lnTo>
                  <a:pt x="410" y="134"/>
                </a:lnTo>
                <a:lnTo>
                  <a:pt x="372" y="154"/>
                </a:lnTo>
                <a:lnTo>
                  <a:pt x="364" y="156"/>
                </a:lnTo>
                <a:lnTo>
                  <a:pt x="362" y="148"/>
                </a:lnTo>
                <a:lnTo>
                  <a:pt x="382" y="124"/>
                </a:lnTo>
                <a:lnTo>
                  <a:pt x="404" y="122"/>
                </a:lnTo>
                <a:lnTo>
                  <a:pt x="410" y="114"/>
                </a:lnTo>
                <a:lnTo>
                  <a:pt x="420" y="116"/>
                </a:lnTo>
                <a:lnTo>
                  <a:pt x="420" y="104"/>
                </a:lnTo>
                <a:lnTo>
                  <a:pt x="400" y="100"/>
                </a:lnTo>
                <a:lnTo>
                  <a:pt x="388" y="112"/>
                </a:lnTo>
                <a:lnTo>
                  <a:pt x="372" y="114"/>
                </a:lnTo>
                <a:lnTo>
                  <a:pt x="348" y="164"/>
                </a:lnTo>
                <a:lnTo>
                  <a:pt x="326" y="176"/>
                </a:lnTo>
                <a:lnTo>
                  <a:pt x="292" y="190"/>
                </a:lnTo>
                <a:lnTo>
                  <a:pt x="242" y="222"/>
                </a:lnTo>
                <a:lnTo>
                  <a:pt x="180" y="242"/>
                </a:lnTo>
                <a:lnTo>
                  <a:pt x="166" y="252"/>
                </a:lnTo>
                <a:lnTo>
                  <a:pt x="78" y="290"/>
                </a:lnTo>
                <a:lnTo>
                  <a:pt x="30" y="1710"/>
                </a:lnTo>
                <a:lnTo>
                  <a:pt x="0" y="2686"/>
                </a:lnTo>
                <a:close/>
              </a:path>
            </a:pathLst>
          </a:custGeom>
          <a:solidFill>
            <a:schemeClr val="bg1">
              <a:lumMod val="75000"/>
            </a:schemeClr>
          </a:solidFill>
          <a:ln w="12700">
            <a:solidFill>
              <a:schemeClr val="accent2">
                <a:lumMod val="60000"/>
                <a:lumOff val="40000"/>
              </a:schemeClr>
            </a:solidFill>
            <a:round/>
            <a:headEnd/>
            <a:tailEnd/>
          </a:ln>
        </p:spPr>
        <p:txBody>
          <a:bodyPr/>
          <a:lstStyle/>
          <a:p>
            <a:endParaRPr lang="en-US"/>
          </a:p>
        </p:txBody>
      </p:sp>
      <p:sp>
        <p:nvSpPr>
          <p:cNvPr id="93" name="Content Placeholder 2"/>
          <p:cNvSpPr>
            <a:spLocks noGrp="1"/>
          </p:cNvSpPr>
          <p:nvPr>
            <p:ph sz="half" idx="1"/>
          </p:nvPr>
        </p:nvSpPr>
        <p:spPr>
          <a:xfrm>
            <a:off x="870866" y="1693338"/>
            <a:ext cx="6927962" cy="3813575"/>
          </a:xfrm>
        </p:spPr>
        <p:txBody>
          <a:bodyPr/>
          <a:lstStyle/>
          <a:p>
            <a:pPr marL="0" indent="0">
              <a:buNone/>
            </a:pPr>
            <a:r>
              <a:rPr lang="en-US" sz="2800" dirty="0" smtClean="0"/>
              <a:t>2014-2015 </a:t>
            </a:r>
          </a:p>
          <a:p>
            <a:pPr lvl="1"/>
            <a:r>
              <a:rPr lang="en-US" sz="2400" dirty="0" smtClean="0"/>
              <a:t>356 EverFi courses in use</a:t>
            </a:r>
          </a:p>
          <a:p>
            <a:pPr lvl="1"/>
            <a:r>
              <a:rPr lang="en-US" sz="2400" dirty="0" smtClean="0"/>
              <a:t>More than 32,1000 students reached</a:t>
            </a:r>
          </a:p>
          <a:p>
            <a:pPr marL="457092" lvl="1" indent="0">
              <a:buNone/>
            </a:pPr>
            <a:endParaRPr lang="en-US" sz="2700" dirty="0" smtClean="0"/>
          </a:p>
          <a:p>
            <a:pPr marL="0" indent="0">
              <a:buNone/>
            </a:pPr>
            <a:r>
              <a:rPr lang="en-US" sz="2800" dirty="0" smtClean="0"/>
              <a:t>Standards</a:t>
            </a:r>
            <a:r>
              <a:rPr lang="en-US" sz="2800" dirty="0"/>
              <a:t>/</a:t>
            </a:r>
            <a:r>
              <a:rPr lang="en-US" sz="2800" dirty="0" smtClean="0"/>
              <a:t>Placement</a:t>
            </a:r>
          </a:p>
          <a:p>
            <a:pPr lvl="1"/>
            <a:r>
              <a:rPr lang="en-US" sz="2400" dirty="0" smtClean="0"/>
              <a:t>Support from Pennsylvania Department of </a:t>
            </a:r>
          </a:p>
          <a:p>
            <a:pPr marL="457092" lvl="1" indent="0">
              <a:buNone/>
            </a:pPr>
            <a:r>
              <a:rPr lang="en-US" sz="2400" dirty="0"/>
              <a:t> </a:t>
            </a:r>
            <a:r>
              <a:rPr lang="en-US" sz="2400" dirty="0" smtClean="0"/>
              <a:t>    Education</a:t>
            </a:r>
          </a:p>
          <a:p>
            <a:pPr lvl="1"/>
            <a:r>
              <a:rPr lang="en-US" sz="2400" dirty="0" smtClean="0"/>
              <a:t>Inclusion on Standards Aligned Systems website</a:t>
            </a:r>
          </a:p>
        </p:txBody>
      </p:sp>
      <p:sp>
        <p:nvSpPr>
          <p:cNvPr id="6" name="Title 1"/>
          <p:cNvSpPr>
            <a:spLocks noGrp="1"/>
          </p:cNvSpPr>
          <p:nvPr>
            <p:ph type="title"/>
          </p:nvPr>
        </p:nvSpPr>
        <p:spPr>
          <a:xfrm>
            <a:off x="330200" y="328730"/>
            <a:ext cx="8229600" cy="578521"/>
          </a:xfrm>
        </p:spPr>
        <p:txBody>
          <a:bodyPr/>
          <a:lstStyle/>
          <a:p>
            <a:r>
              <a:rPr lang="en-US" sz="3600" dirty="0" smtClean="0"/>
              <a:t>EverFi in Pennsylvania</a:t>
            </a:r>
            <a:endParaRPr lang="en-US" sz="3600" dirty="0"/>
          </a:p>
        </p:txBody>
      </p:sp>
    </p:spTree>
    <p:extLst>
      <p:ext uri="{BB962C8B-B14F-4D97-AF65-F5344CB8AC3E}">
        <p14:creationId xmlns:p14="http://schemas.microsoft.com/office/powerpoint/2010/main" val="302439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830862" y="2497670"/>
            <a:ext cx="7950852" cy="1749056"/>
          </a:xfrm>
        </p:spPr>
        <p:txBody>
          <a:bodyPr>
            <a:noAutofit/>
          </a:bodyPr>
          <a:lstStyle/>
          <a:p>
            <a:r>
              <a:rPr lang="en-US" sz="4000" dirty="0" smtClean="0"/>
              <a:t>COURSE OVERVIEW</a:t>
            </a:r>
            <a:endParaRPr lang="en-US" sz="4000" dirty="0"/>
          </a:p>
        </p:txBody>
      </p:sp>
    </p:spTree>
    <p:extLst>
      <p:ext uri="{BB962C8B-B14F-4D97-AF65-F5344CB8AC3E}">
        <p14:creationId xmlns:p14="http://schemas.microsoft.com/office/powerpoint/2010/main" val="4063819771"/>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3"/>
          <p:cNvSpPr txBox="1">
            <a:spLocks noChangeArrowheads="1"/>
          </p:cNvSpPr>
          <p:nvPr/>
        </p:nvSpPr>
        <p:spPr bwMode="auto">
          <a:xfrm>
            <a:off x="109744" y="1657504"/>
            <a:ext cx="3225185" cy="3275559"/>
          </a:xfrm>
          <a:prstGeom prst="rect">
            <a:avLst/>
          </a:prstGeom>
          <a:noFill/>
          <a:ln>
            <a:noFill/>
          </a:ln>
          <a:effectLst/>
          <a:extLst/>
        </p:spPr>
        <p:txBody>
          <a:bodyPr lIns="38100" tIns="38100" rIns="38100" bIns="38100"/>
          <a:lstStyle>
            <a:lvl1pPr marL="342900" indent="-3429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1pPr>
            <a:lvl2pPr marL="704850" indent="-285750" algn="l" rtl="0" fontAlgn="base">
              <a:spcBef>
                <a:spcPts val="700"/>
              </a:spcBef>
              <a:spcAft>
                <a:spcPct val="0"/>
              </a:spcAft>
              <a:buClr>
                <a:srgbClr val="404040"/>
              </a:buClr>
              <a:buSzPct val="100000"/>
              <a:buFont typeface="Arial" charset="0"/>
              <a:buChar char="–"/>
              <a:defRPr sz="2800">
                <a:solidFill>
                  <a:srgbClr val="404040"/>
                </a:solidFill>
                <a:latin typeface="+mn-lt"/>
                <a:ea typeface="+mn-ea"/>
                <a:cs typeface="+mn-cs"/>
                <a:sym typeface="Calibri" charset="0"/>
              </a:defRPr>
            </a:lvl2pPr>
            <a:lvl3pPr marL="1104900" indent="-228600" algn="l" rtl="0" fontAlgn="base">
              <a:spcBef>
                <a:spcPts val="600"/>
              </a:spcBef>
              <a:spcAft>
                <a:spcPct val="0"/>
              </a:spcAft>
              <a:buClr>
                <a:srgbClr val="404040"/>
              </a:buClr>
              <a:buSzPct val="100000"/>
              <a:buFont typeface="Arial" charset="0"/>
              <a:buChar char="•"/>
              <a:defRPr sz="2400">
                <a:solidFill>
                  <a:srgbClr val="404040"/>
                </a:solidFill>
                <a:latin typeface="+mn-lt"/>
                <a:ea typeface="+mn-ea"/>
                <a:cs typeface="+mn-cs"/>
                <a:sym typeface="Calibri" charset="0"/>
              </a:defRPr>
            </a:lvl3pPr>
            <a:lvl4pPr marL="15621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4pPr>
            <a:lvl5pPr marL="20193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5pPr>
            <a:lvl6pPr marL="24765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6pPr>
            <a:lvl7pPr marL="29337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7pPr>
            <a:lvl8pPr marL="33909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8pPr>
            <a:lvl9pPr marL="38481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9pPr>
          </a:lstStyle>
          <a:p>
            <a:pPr marL="457200" lvl="1" indent="0">
              <a:buFont typeface="Arial" charset="0"/>
              <a:buNone/>
              <a:defRPr/>
            </a:pPr>
            <a:r>
              <a:rPr lang="en-US" sz="2200" b="1" dirty="0" smtClean="0">
                <a:solidFill>
                  <a:srgbClr val="000000"/>
                </a:solidFill>
                <a:latin typeface="Calibri"/>
                <a:cs typeface="Akzidenz Grotesk BE Cn"/>
              </a:rPr>
              <a:t>SIX LEARNING GROUPS</a:t>
            </a:r>
          </a:p>
          <a:p>
            <a:pPr marL="457200" lvl="1" indent="0">
              <a:buFont typeface="Arial" charset="0"/>
              <a:buNone/>
              <a:defRPr/>
            </a:pPr>
            <a:endParaRPr lang="en-US" sz="100" b="1" dirty="0" smtClean="0">
              <a:solidFill>
                <a:srgbClr val="000000"/>
              </a:solidFill>
              <a:latin typeface="Calibri"/>
              <a:cs typeface="Century Gothic"/>
            </a:endParaRPr>
          </a:p>
          <a:p>
            <a:pPr marL="800100" lvl="1" indent="-342900">
              <a:lnSpc>
                <a:spcPct val="120000"/>
              </a:lnSpc>
              <a:spcBef>
                <a:spcPts val="0"/>
              </a:spcBef>
              <a:buFont typeface="+mj-lt"/>
              <a:buAutoNum type="arabicPeriod"/>
              <a:defRPr/>
            </a:pPr>
            <a:r>
              <a:rPr lang="en-US" sz="1600" dirty="0" smtClean="0">
                <a:solidFill>
                  <a:prstClr val="black"/>
                </a:solidFill>
                <a:latin typeface="Calibri"/>
                <a:cs typeface="Century Gothic"/>
              </a:rPr>
              <a:t>Responsible Money Choices </a:t>
            </a:r>
          </a:p>
          <a:p>
            <a:pPr marL="800100" lvl="1" indent="-342900">
              <a:lnSpc>
                <a:spcPct val="120000"/>
              </a:lnSpc>
              <a:spcBef>
                <a:spcPts val="0"/>
              </a:spcBef>
              <a:buFont typeface="+mj-lt"/>
              <a:buAutoNum type="arabicPeriod"/>
              <a:defRPr/>
            </a:pPr>
            <a:r>
              <a:rPr lang="en-US" sz="1600" dirty="0" smtClean="0">
                <a:solidFill>
                  <a:prstClr val="black"/>
                </a:solidFill>
                <a:latin typeface="Calibri"/>
                <a:cs typeface="Century Gothic"/>
              </a:rPr>
              <a:t>Income and Careers</a:t>
            </a:r>
          </a:p>
          <a:p>
            <a:pPr marL="800100" lvl="1" indent="-342900">
              <a:lnSpc>
                <a:spcPct val="120000"/>
              </a:lnSpc>
              <a:spcBef>
                <a:spcPts val="0"/>
              </a:spcBef>
              <a:buFont typeface="+mj-lt"/>
              <a:buAutoNum type="arabicPeriod"/>
              <a:defRPr/>
            </a:pPr>
            <a:r>
              <a:rPr lang="en-US" sz="1600" dirty="0" smtClean="0">
                <a:solidFill>
                  <a:prstClr val="black"/>
                </a:solidFill>
                <a:latin typeface="Calibri"/>
                <a:cs typeface="Century Gothic"/>
              </a:rPr>
              <a:t>Making Plans with Money</a:t>
            </a:r>
          </a:p>
          <a:p>
            <a:pPr marL="800100" lvl="1" indent="-342900">
              <a:lnSpc>
                <a:spcPct val="120000"/>
              </a:lnSpc>
              <a:spcBef>
                <a:spcPts val="0"/>
              </a:spcBef>
              <a:buFont typeface="+mj-lt"/>
              <a:buAutoNum type="arabicPeriod"/>
              <a:defRPr/>
            </a:pPr>
            <a:r>
              <a:rPr lang="en-US" sz="1600" dirty="0" smtClean="0">
                <a:solidFill>
                  <a:prstClr val="black"/>
                </a:solidFill>
                <a:latin typeface="Calibri"/>
                <a:cs typeface="Century Gothic"/>
              </a:rPr>
              <a:t>Credit and Borrowing</a:t>
            </a:r>
          </a:p>
          <a:p>
            <a:pPr marL="800100" lvl="1" indent="-342900">
              <a:lnSpc>
                <a:spcPct val="120000"/>
              </a:lnSpc>
              <a:spcBef>
                <a:spcPts val="0"/>
              </a:spcBef>
              <a:buFont typeface="+mj-lt"/>
              <a:buAutoNum type="arabicPeriod"/>
              <a:defRPr/>
            </a:pPr>
            <a:r>
              <a:rPr lang="en-US" sz="1600" dirty="0" smtClean="0">
                <a:solidFill>
                  <a:prstClr val="black"/>
                </a:solidFill>
                <a:latin typeface="Calibri"/>
                <a:cs typeface="Century Gothic"/>
              </a:rPr>
              <a:t>Insurance and Safety</a:t>
            </a:r>
          </a:p>
          <a:p>
            <a:pPr marL="800100" lvl="1" indent="-342900">
              <a:lnSpc>
                <a:spcPct val="120000"/>
              </a:lnSpc>
              <a:spcBef>
                <a:spcPts val="0"/>
              </a:spcBef>
              <a:buFont typeface="+mj-lt"/>
              <a:buAutoNum type="arabicPeriod"/>
              <a:defRPr/>
            </a:pPr>
            <a:r>
              <a:rPr lang="en-US" sz="1600" dirty="0" smtClean="0">
                <a:solidFill>
                  <a:prstClr val="black"/>
                </a:solidFill>
                <a:latin typeface="Calibri"/>
                <a:cs typeface="Century Gothic"/>
              </a:rPr>
              <a:t>Savings and Investing</a:t>
            </a:r>
            <a:endParaRPr lang="en-US" sz="200" i="1" dirty="0" smtClean="0">
              <a:solidFill>
                <a:prstClr val="black"/>
              </a:solidFill>
              <a:latin typeface="Calibri"/>
              <a:cs typeface="Century Gothic"/>
            </a:endParaRPr>
          </a:p>
          <a:p>
            <a:pPr marL="438150">
              <a:lnSpc>
                <a:spcPct val="120000"/>
              </a:lnSpc>
              <a:spcBef>
                <a:spcPts val="100"/>
              </a:spcBef>
              <a:buFont typeface="Arial" charset="0"/>
              <a:buNone/>
              <a:defRPr/>
            </a:pPr>
            <a:r>
              <a:rPr lang="en-US" sz="1400" b="1" i="1" dirty="0" smtClean="0">
                <a:solidFill>
                  <a:prstClr val="black"/>
                </a:solidFill>
                <a:latin typeface="Calibri"/>
                <a:cs typeface="Century Gothic"/>
              </a:rPr>
              <a:t> 	</a:t>
            </a:r>
          </a:p>
          <a:p>
            <a:pPr marL="438150">
              <a:spcBef>
                <a:spcPts val="0"/>
              </a:spcBef>
              <a:buFont typeface="Arial" charset="0"/>
              <a:buNone/>
              <a:defRPr/>
            </a:pPr>
            <a:r>
              <a:rPr lang="en-US" sz="1400" b="1" i="1" dirty="0">
                <a:solidFill>
                  <a:prstClr val="black"/>
                </a:solidFill>
                <a:latin typeface="Calibri"/>
                <a:cs typeface="Century Gothic"/>
              </a:rPr>
              <a:t>	</a:t>
            </a:r>
            <a:r>
              <a:rPr lang="en-US" sz="1400" b="1" i="1" dirty="0" smtClean="0">
                <a:solidFill>
                  <a:prstClr val="black"/>
                </a:solidFill>
                <a:latin typeface="Calibri"/>
                <a:cs typeface="Century Gothic"/>
              </a:rPr>
              <a:t>Games: </a:t>
            </a:r>
            <a:r>
              <a:rPr lang="en-US" sz="1400" i="1" dirty="0" smtClean="0">
                <a:solidFill>
                  <a:prstClr val="black"/>
                </a:solidFill>
                <a:latin typeface="Calibri"/>
                <a:cs typeface="Century Gothic"/>
              </a:rPr>
              <a:t>Users also unlock two games per group as they progress through the course. </a:t>
            </a:r>
            <a:endParaRPr lang="en-US" sz="1600" dirty="0">
              <a:solidFill>
                <a:srgbClr val="000000"/>
              </a:solidFill>
              <a:latin typeface="Calibri"/>
            </a:endParaRPr>
          </a:p>
        </p:txBody>
      </p:sp>
      <p:sp>
        <p:nvSpPr>
          <p:cNvPr id="12" name="TextBox 11"/>
          <p:cNvSpPr txBox="1"/>
          <p:nvPr/>
        </p:nvSpPr>
        <p:spPr>
          <a:xfrm>
            <a:off x="9516345" y="2158655"/>
            <a:ext cx="184666" cy="369332"/>
          </a:xfrm>
          <a:prstGeom prst="rect">
            <a:avLst/>
          </a:prstGeom>
          <a:noFill/>
          <a:effectLst>
            <a:outerShdw blurRad="127000" dist="38100" dir="2700000" algn="tl" rotWithShape="0">
              <a:srgbClr val="000000">
                <a:alpha val="43000"/>
              </a:srgbClr>
            </a:outerShdw>
          </a:effectLst>
        </p:spPr>
        <p:txBody>
          <a:bodyPr wrap="none" rtlCol="0">
            <a:spAutoFit/>
          </a:bodyPr>
          <a:lstStyle/>
          <a:p>
            <a:pPr algn="l" fontAlgn="auto">
              <a:spcBef>
                <a:spcPts val="0"/>
              </a:spcBef>
              <a:spcAft>
                <a:spcPts val="0"/>
              </a:spcAft>
            </a:pPr>
            <a:endParaRPr lang="en-US" sz="1800" dirty="0">
              <a:solidFill>
                <a:prstClr val="black"/>
              </a:solidFill>
              <a:latin typeface="Calibri"/>
              <a:ea typeface="+mn-ea"/>
              <a:cs typeface="+mn-cs"/>
            </a:endParaRPr>
          </a:p>
        </p:txBody>
      </p:sp>
      <p:grpSp>
        <p:nvGrpSpPr>
          <p:cNvPr id="3" name="Group 2"/>
          <p:cNvGrpSpPr/>
          <p:nvPr/>
        </p:nvGrpSpPr>
        <p:grpSpPr>
          <a:xfrm>
            <a:off x="-1" y="5332979"/>
            <a:ext cx="4818888" cy="1525021"/>
            <a:chOff x="-1" y="5180579"/>
            <a:chExt cx="4818888" cy="1525021"/>
          </a:xfrm>
        </p:grpSpPr>
        <p:sp>
          <p:nvSpPr>
            <p:cNvPr id="7" name="Rectangle 6"/>
            <p:cNvSpPr>
              <a:spLocks/>
            </p:cNvSpPr>
            <p:nvPr/>
          </p:nvSpPr>
          <p:spPr>
            <a:xfrm>
              <a:off x="-1" y="5180579"/>
              <a:ext cx="4818888" cy="1289304"/>
            </a:xfrm>
            <a:prstGeom prst="rect">
              <a:avLst/>
            </a:prstGeom>
            <a:solidFill>
              <a:srgbClr val="71B43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fontAlgn="auto">
                <a:spcBef>
                  <a:spcPts val="0"/>
                </a:spcBef>
                <a:spcAft>
                  <a:spcPts val="0"/>
                </a:spcAft>
              </a:pPr>
              <a:endParaRPr lang="en-US" sz="1800" dirty="0">
                <a:solidFill>
                  <a:prstClr val="white"/>
                </a:solidFill>
                <a:latin typeface="Calibri"/>
              </a:endParaRPr>
            </a:p>
          </p:txBody>
        </p:sp>
        <p:sp>
          <p:nvSpPr>
            <p:cNvPr id="17" name="Rectangle 3"/>
            <p:cNvSpPr txBox="1">
              <a:spLocks noChangeArrowheads="1"/>
            </p:cNvSpPr>
            <p:nvPr/>
          </p:nvSpPr>
          <p:spPr bwMode="auto">
            <a:xfrm>
              <a:off x="1093199" y="5496573"/>
              <a:ext cx="3139454" cy="1209027"/>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89154" lvl="1" algn="l" eaLnBrk="0" hangingPunct="0">
                <a:lnSpc>
                  <a:spcPct val="60000"/>
                </a:lnSpc>
                <a:spcBef>
                  <a:spcPts val="500"/>
                </a:spcBef>
                <a:spcAft>
                  <a:spcPts val="600"/>
                </a:spcAft>
                <a:buClr>
                  <a:prstClr val="white"/>
                </a:buClr>
                <a:buSzPct val="100000"/>
                <a:defRPr/>
              </a:pPr>
              <a:r>
                <a:rPr lang="en-US" sz="2000" kern="0" dirty="0" smtClean="0">
                  <a:solidFill>
                    <a:prstClr val="white"/>
                  </a:solidFill>
                  <a:latin typeface="Calibri"/>
                  <a:ea typeface="+mn-ea"/>
                  <a:cs typeface="Century Gothic"/>
                  <a:sym typeface="Calibri" pitchFamily="34" charset="0"/>
                </a:rPr>
                <a:t>Grade Level:  4</a:t>
              </a:r>
              <a:r>
                <a:rPr lang="en-US" sz="2000" kern="0" baseline="30000" dirty="0" smtClean="0">
                  <a:solidFill>
                    <a:prstClr val="white"/>
                  </a:solidFill>
                  <a:latin typeface="Calibri"/>
                  <a:ea typeface="+mn-ea"/>
                  <a:cs typeface="Century Gothic"/>
                  <a:sym typeface="Calibri" pitchFamily="34" charset="0"/>
                </a:rPr>
                <a:t>th </a:t>
              </a:r>
              <a:r>
                <a:rPr lang="en-US" sz="2000" kern="0" dirty="0">
                  <a:solidFill>
                    <a:prstClr val="white"/>
                  </a:solidFill>
                  <a:latin typeface="Calibri"/>
                  <a:ea typeface="+mn-ea"/>
                  <a:cs typeface="Century Gothic"/>
                  <a:sym typeface="Calibri" pitchFamily="34" charset="0"/>
                </a:rPr>
                <a:t>-</a:t>
              </a:r>
              <a:r>
                <a:rPr lang="en-US" sz="2000" kern="0" dirty="0" smtClean="0">
                  <a:solidFill>
                    <a:prstClr val="white"/>
                  </a:solidFill>
                  <a:latin typeface="Calibri"/>
                  <a:ea typeface="+mn-ea"/>
                  <a:cs typeface="Century Gothic"/>
                  <a:sym typeface="Calibri" pitchFamily="34" charset="0"/>
                </a:rPr>
                <a:t> 6</a:t>
              </a:r>
              <a:r>
                <a:rPr lang="en-US" sz="2000" kern="0" baseline="30000" dirty="0" smtClean="0">
                  <a:solidFill>
                    <a:prstClr val="white"/>
                  </a:solidFill>
                  <a:latin typeface="Calibri"/>
                  <a:ea typeface="+mn-ea"/>
                  <a:cs typeface="Century Gothic"/>
                  <a:sym typeface="Calibri" pitchFamily="34" charset="0"/>
                </a:rPr>
                <a:t>th</a:t>
              </a:r>
              <a:endParaRPr lang="en-US" sz="2000" kern="0" dirty="0">
                <a:solidFill>
                  <a:prstClr val="white"/>
                </a:solidFill>
                <a:latin typeface="Calibri"/>
                <a:ea typeface="+mn-ea"/>
                <a:cs typeface="Century Gothic"/>
                <a:sym typeface="Calibri" pitchFamily="34" charset="0"/>
              </a:endParaRPr>
            </a:p>
            <a:p>
              <a:pPr marL="89154" lvl="1" algn="l" eaLnBrk="0" hangingPunct="0">
                <a:lnSpc>
                  <a:spcPct val="60000"/>
                </a:lnSpc>
                <a:spcBef>
                  <a:spcPts val="500"/>
                </a:spcBef>
                <a:spcAft>
                  <a:spcPts val="600"/>
                </a:spcAft>
                <a:buClr>
                  <a:prstClr val="white"/>
                </a:buClr>
                <a:buSzPct val="100000"/>
                <a:defRPr/>
              </a:pPr>
              <a:r>
                <a:rPr lang="en-US" sz="2000" kern="0" dirty="0" smtClean="0">
                  <a:solidFill>
                    <a:prstClr val="white"/>
                  </a:solidFill>
                  <a:latin typeface="Calibri"/>
                  <a:ea typeface="+mn-ea"/>
                  <a:cs typeface="Century Gothic"/>
                  <a:sym typeface="Calibri" pitchFamily="34" charset="0"/>
                </a:rPr>
                <a:t>Course Length:  </a:t>
              </a:r>
              <a:r>
                <a:rPr lang="en-US" sz="2000" kern="0" dirty="0">
                  <a:solidFill>
                    <a:prstClr val="white"/>
                  </a:solidFill>
                  <a:latin typeface="Calibri"/>
                  <a:ea typeface="+mn-ea"/>
                  <a:cs typeface="Century Gothic"/>
                  <a:sym typeface="Calibri" pitchFamily="34" charset="0"/>
                </a:rPr>
                <a:t>2.5 </a:t>
              </a:r>
              <a:r>
                <a:rPr lang="en-US" sz="2000" kern="0" dirty="0" smtClean="0">
                  <a:solidFill>
                    <a:prstClr val="white"/>
                  </a:solidFill>
                  <a:latin typeface="Calibri"/>
                  <a:ea typeface="+mn-ea"/>
                  <a:cs typeface="Century Gothic"/>
                  <a:sym typeface="Calibri" pitchFamily="34" charset="0"/>
                </a:rPr>
                <a:t>hours</a:t>
              </a:r>
              <a:endParaRPr lang="en-US" sz="2000" kern="0" dirty="0">
                <a:solidFill>
                  <a:srgbClr val="FFFFFF"/>
                </a:solidFill>
                <a:latin typeface="Calibri"/>
                <a:ea typeface="+mn-ea"/>
                <a:cs typeface="Century Gothic"/>
                <a:sym typeface="Calibri" pitchFamily="34" charset="0"/>
              </a:endParaRPr>
            </a:p>
          </p:txBody>
        </p:sp>
        <p:pic>
          <p:nvPicPr>
            <p:cNvPr id="36" name="Picture 35" descr="snapshot.png"/>
            <p:cNvPicPr>
              <a:picLocks noChangeAspect="1"/>
            </p:cNvPicPr>
            <p:nvPr/>
          </p:nvPicPr>
          <p:blipFill>
            <a:blip r:embed="rId3">
              <a:biLevel thresh="25000"/>
              <a:extLst>
                <a:ext uri="{28A0092B-C50C-407E-A947-70E740481C1C}">
                  <a14:useLocalDpi xmlns:a14="http://schemas.microsoft.com/office/drawing/2010/main"/>
                </a:ext>
              </a:extLst>
            </a:blip>
            <a:stretch>
              <a:fillRect/>
            </a:stretch>
          </p:blipFill>
          <p:spPr>
            <a:xfrm>
              <a:off x="336592" y="5496573"/>
              <a:ext cx="612493" cy="612493"/>
            </a:xfrm>
            <a:prstGeom prst="rect">
              <a:avLst/>
            </a:prstGeom>
          </p:spPr>
        </p:pic>
      </p:grpSp>
      <p:pic>
        <p:nvPicPr>
          <p:cNvPr id="2" name="Picture 1"/>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9294" y="514854"/>
            <a:ext cx="3656650" cy="1041983"/>
          </a:xfrm>
          <a:prstGeom prst="rect">
            <a:avLst/>
          </a:prstGeom>
        </p:spPr>
      </p:pic>
      <p:grpSp>
        <p:nvGrpSpPr>
          <p:cNvPr id="8" name="Group 7"/>
          <p:cNvGrpSpPr>
            <a:grpSpLocks noChangeAspect="1"/>
          </p:cNvGrpSpPr>
          <p:nvPr/>
        </p:nvGrpSpPr>
        <p:grpSpPr>
          <a:xfrm>
            <a:off x="4364106" y="514854"/>
            <a:ext cx="4526791" cy="6108192"/>
            <a:chOff x="4748675" y="627580"/>
            <a:chExt cx="4122671" cy="5562896"/>
          </a:xfrm>
        </p:grpSpPr>
        <p:grpSp>
          <p:nvGrpSpPr>
            <p:cNvPr id="9" name="Group 8"/>
            <p:cNvGrpSpPr/>
            <p:nvPr/>
          </p:nvGrpSpPr>
          <p:grpSpPr>
            <a:xfrm>
              <a:off x="5716255" y="627580"/>
              <a:ext cx="3155091" cy="2586163"/>
              <a:chOff x="5716255" y="627580"/>
              <a:chExt cx="3155091" cy="2586163"/>
            </a:xfrm>
          </p:grpSpPr>
          <p:pic>
            <p:nvPicPr>
              <p:cNvPr id="19" name="Picture 1"/>
              <p:cNvPicPr>
                <a:picLocks noChangeAspect="1" noChangeArrowheads="1"/>
              </p:cNvPicPr>
              <p:nvPr/>
            </p:nvPicPr>
            <p:blipFill rotWithShape="1">
              <a:blip r:embed="rId5" cstate="email">
                <a:extLst>
                  <a:ext uri="{28A0092B-C50C-407E-A947-70E740481C1C}">
                    <a14:useLocalDpi xmlns:a14="http://schemas.microsoft.com/office/drawing/2010/main"/>
                  </a:ext>
                </a:extLst>
              </a:blip>
              <a:srcRect b="6473"/>
              <a:stretch/>
            </p:blipFill>
            <p:spPr bwMode="auto">
              <a:xfrm>
                <a:off x="5874411" y="732772"/>
                <a:ext cx="2896200" cy="1821339"/>
              </a:xfrm>
              <a:prstGeom prst="rect">
                <a:avLst/>
              </a:prstGeom>
              <a:noFill/>
              <a:ln w="9525">
                <a:noFill/>
                <a:miter lim="800000"/>
                <a:headEnd/>
                <a:tailEnd/>
              </a:ln>
              <a:effectLst/>
            </p:spPr>
          </p:pic>
          <p:pic>
            <p:nvPicPr>
              <p:cNvPr id="20" name="Picture 19"/>
              <p:cNvPicPr>
                <a:picLocks noChangeAspect="1"/>
              </p:cNvPicPr>
              <p:nvPr/>
            </p:nvPicPr>
            <p:blipFill>
              <a:blip r:embed="rId6"/>
              <a:stretch>
                <a:fillRect/>
              </a:stretch>
            </p:blipFill>
            <p:spPr>
              <a:xfrm>
                <a:off x="5716255" y="627580"/>
                <a:ext cx="3155091" cy="2586163"/>
              </a:xfrm>
              <a:prstGeom prst="rect">
                <a:avLst/>
              </a:prstGeom>
            </p:spPr>
          </p:pic>
        </p:grpSp>
        <p:grpSp>
          <p:nvGrpSpPr>
            <p:cNvPr id="10" name="Group 9"/>
            <p:cNvGrpSpPr/>
            <p:nvPr/>
          </p:nvGrpSpPr>
          <p:grpSpPr>
            <a:xfrm>
              <a:off x="4748675" y="2114896"/>
              <a:ext cx="3155091" cy="2586163"/>
              <a:chOff x="4748675" y="2114896"/>
              <a:chExt cx="3155091" cy="2586163"/>
            </a:xfrm>
          </p:grpSpPr>
          <p:pic>
            <p:nvPicPr>
              <p:cNvPr id="15" name="Picture 2"/>
              <p:cNvPicPr>
                <a:picLocks noChangeAspect="1" noChangeArrowheads="1"/>
              </p:cNvPicPr>
              <p:nvPr/>
            </p:nvPicPr>
            <p:blipFill rotWithShape="1">
              <a:blip r:embed="rId7" cstate="email">
                <a:extLst>
                  <a:ext uri="{28A0092B-C50C-407E-A947-70E740481C1C}">
                    <a14:useLocalDpi xmlns:a14="http://schemas.microsoft.com/office/drawing/2010/main"/>
                  </a:ext>
                </a:extLst>
              </a:blip>
              <a:srcRect t="-1" b="5926"/>
              <a:stretch/>
            </p:blipFill>
            <p:spPr bwMode="auto">
              <a:xfrm>
                <a:off x="4914670" y="2265172"/>
                <a:ext cx="2919795" cy="1784718"/>
              </a:xfrm>
              <a:prstGeom prst="rect">
                <a:avLst/>
              </a:prstGeom>
              <a:noFill/>
              <a:ln w="9525">
                <a:noFill/>
                <a:miter lim="800000"/>
                <a:headEnd/>
                <a:tailEnd/>
              </a:ln>
              <a:effectLst/>
            </p:spPr>
          </p:pic>
          <p:pic>
            <p:nvPicPr>
              <p:cNvPr id="18" name="Picture 17"/>
              <p:cNvPicPr>
                <a:picLocks noChangeAspect="1"/>
              </p:cNvPicPr>
              <p:nvPr/>
            </p:nvPicPr>
            <p:blipFill>
              <a:blip r:embed="rId6"/>
              <a:stretch>
                <a:fillRect/>
              </a:stretch>
            </p:blipFill>
            <p:spPr>
              <a:xfrm>
                <a:off x="4748675" y="2114896"/>
                <a:ext cx="3155091" cy="2586163"/>
              </a:xfrm>
              <a:prstGeom prst="rect">
                <a:avLst/>
              </a:prstGeom>
            </p:spPr>
          </p:pic>
        </p:grpSp>
        <p:grpSp>
          <p:nvGrpSpPr>
            <p:cNvPr id="11" name="Group 10"/>
            <p:cNvGrpSpPr/>
            <p:nvPr/>
          </p:nvGrpSpPr>
          <p:grpSpPr>
            <a:xfrm>
              <a:off x="5711892" y="3604313"/>
              <a:ext cx="3155091" cy="2586163"/>
              <a:chOff x="5711892" y="3604313"/>
              <a:chExt cx="3155091" cy="2586163"/>
            </a:xfrm>
          </p:grpSpPr>
          <p:pic>
            <p:nvPicPr>
              <p:cNvPr id="13" name="Picture 4"/>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874411" y="3727733"/>
                <a:ext cx="2945807" cy="1867059"/>
              </a:xfrm>
              <a:prstGeom prst="rect">
                <a:avLst/>
              </a:prstGeom>
              <a:noFill/>
              <a:ln w="9525">
                <a:noFill/>
                <a:miter lim="800000"/>
                <a:headEnd/>
                <a:tailEnd/>
              </a:ln>
              <a:effectLst/>
            </p:spPr>
          </p:pic>
          <p:pic>
            <p:nvPicPr>
              <p:cNvPr id="14" name="Picture 13"/>
              <p:cNvPicPr>
                <a:picLocks noChangeAspect="1"/>
              </p:cNvPicPr>
              <p:nvPr/>
            </p:nvPicPr>
            <p:blipFill>
              <a:blip r:embed="rId6"/>
              <a:stretch>
                <a:fillRect/>
              </a:stretch>
            </p:blipFill>
            <p:spPr>
              <a:xfrm>
                <a:off x="5711892" y="3604313"/>
                <a:ext cx="3155091" cy="2586163"/>
              </a:xfrm>
              <a:prstGeom prst="rect">
                <a:avLst/>
              </a:prstGeom>
            </p:spPr>
          </p:pic>
        </p:grpSp>
      </p:grpSp>
      <p:pic>
        <p:nvPicPr>
          <p:cNvPr id="21" name="Picture 20" descr="FutureSmart_lockup-120pxH.png"/>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681928" y="518772"/>
            <a:ext cx="2739813" cy="303861"/>
          </a:xfrm>
          <a:prstGeom prst="rect">
            <a:avLst/>
          </a:prstGeom>
        </p:spPr>
      </p:pic>
    </p:spTree>
    <p:extLst>
      <p:ext uri="{BB962C8B-B14F-4D97-AF65-F5344CB8AC3E}">
        <p14:creationId xmlns:p14="http://schemas.microsoft.com/office/powerpoint/2010/main" val="1764858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1" y="5432740"/>
            <a:ext cx="4818888" cy="1289304"/>
          </a:xfrm>
          <a:prstGeom prst="rect">
            <a:avLst/>
          </a:prstGeom>
          <a:solidFill>
            <a:srgbClr val="E6001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defTabSz="914400"/>
            <a:endParaRPr lang="en-US" dirty="0">
              <a:solidFill>
                <a:prstClr val="white"/>
              </a:solidFill>
              <a:latin typeface="Calibri"/>
            </a:endParaRPr>
          </a:p>
        </p:txBody>
      </p:sp>
      <p:sp>
        <p:nvSpPr>
          <p:cNvPr id="17" name="Rectangle 3"/>
          <p:cNvSpPr txBox="1">
            <a:spLocks noChangeArrowheads="1"/>
          </p:cNvSpPr>
          <p:nvPr/>
        </p:nvSpPr>
        <p:spPr bwMode="auto">
          <a:xfrm>
            <a:off x="949085" y="5619112"/>
            <a:ext cx="4088402" cy="96106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272034" lvl="1" defTabSz="914400" eaLnBrk="0" hangingPunct="0">
              <a:spcBef>
                <a:spcPts val="300"/>
              </a:spcBef>
              <a:buClr>
                <a:prstClr val="white"/>
              </a:buClr>
              <a:buSzPct val="100000"/>
              <a:defRPr/>
            </a:pPr>
            <a:r>
              <a:rPr lang="en-US" sz="2000" kern="0" dirty="0">
                <a:solidFill>
                  <a:prstClr val="white"/>
                </a:solidFill>
                <a:latin typeface="Calibri"/>
                <a:cs typeface="Century Gothic"/>
                <a:sym typeface="Calibri" pitchFamily="34" charset="0"/>
              </a:rPr>
              <a:t>Grade Level:  6</a:t>
            </a:r>
            <a:r>
              <a:rPr lang="en-US" sz="2000" kern="0" baseline="30000" dirty="0">
                <a:solidFill>
                  <a:prstClr val="white"/>
                </a:solidFill>
                <a:latin typeface="Calibri"/>
                <a:cs typeface="Century Gothic"/>
                <a:sym typeface="Calibri" pitchFamily="34" charset="0"/>
              </a:rPr>
              <a:t>th </a:t>
            </a:r>
            <a:r>
              <a:rPr lang="en-US" sz="2000" kern="0" dirty="0">
                <a:solidFill>
                  <a:prstClr val="white"/>
                </a:solidFill>
                <a:latin typeface="Calibri"/>
                <a:cs typeface="Century Gothic"/>
                <a:sym typeface="Calibri" pitchFamily="34" charset="0"/>
              </a:rPr>
              <a:t>- 9</a:t>
            </a:r>
            <a:r>
              <a:rPr lang="en-US" sz="2000" kern="0" baseline="30000" dirty="0">
                <a:solidFill>
                  <a:prstClr val="white"/>
                </a:solidFill>
                <a:latin typeface="Calibri"/>
                <a:cs typeface="Century Gothic"/>
                <a:sym typeface="Calibri" pitchFamily="34" charset="0"/>
              </a:rPr>
              <a:t>th</a:t>
            </a:r>
            <a:endParaRPr lang="en-US" sz="2000" kern="0" dirty="0">
              <a:solidFill>
                <a:prstClr val="white"/>
              </a:solidFill>
              <a:latin typeface="Calibri"/>
              <a:cs typeface="Century Gothic"/>
              <a:sym typeface="Calibri" pitchFamily="34" charset="0"/>
            </a:endParaRPr>
          </a:p>
          <a:p>
            <a:pPr marL="272034" lvl="1" defTabSz="914400" eaLnBrk="0" hangingPunct="0">
              <a:spcBef>
                <a:spcPts val="300"/>
              </a:spcBef>
              <a:buClr>
                <a:prstClr val="white"/>
              </a:buClr>
              <a:buSzPct val="100000"/>
              <a:defRPr/>
            </a:pPr>
            <a:r>
              <a:rPr lang="en-US" sz="2000" kern="0" dirty="0">
                <a:solidFill>
                  <a:prstClr val="white"/>
                </a:solidFill>
                <a:latin typeface="Calibri"/>
                <a:cs typeface="Century Gothic"/>
                <a:sym typeface="Calibri" pitchFamily="34" charset="0"/>
              </a:rPr>
              <a:t>Course Length:  3.5 hours</a:t>
            </a:r>
          </a:p>
          <a:p>
            <a:pPr lvl="1" defTabSz="914400" eaLnBrk="0" hangingPunct="0">
              <a:lnSpc>
                <a:spcPct val="90000"/>
              </a:lnSpc>
              <a:spcBef>
                <a:spcPts val="700"/>
              </a:spcBef>
              <a:spcAft>
                <a:spcPts val="600"/>
              </a:spcAft>
              <a:buClr>
                <a:srgbClr val="404040"/>
              </a:buClr>
              <a:buSzPct val="100000"/>
              <a:buFont typeface="Arial" pitchFamily="34" charset="0"/>
              <a:buNone/>
              <a:defRPr/>
            </a:pPr>
            <a:endParaRPr lang="en-US" sz="2000" b="1" kern="0" dirty="0">
              <a:solidFill>
                <a:srgbClr val="FFFFFF"/>
              </a:solidFill>
              <a:latin typeface="Calibri"/>
              <a:cs typeface="Century Gothic"/>
              <a:sym typeface="Calibri" pitchFamily="34" charset="0"/>
            </a:endParaRPr>
          </a:p>
        </p:txBody>
      </p:sp>
      <p:sp>
        <p:nvSpPr>
          <p:cNvPr id="16" name="Rectangle 3"/>
          <p:cNvSpPr txBox="1">
            <a:spLocks noChangeArrowheads="1"/>
          </p:cNvSpPr>
          <p:nvPr/>
        </p:nvSpPr>
        <p:spPr bwMode="auto">
          <a:xfrm>
            <a:off x="98020" y="1770394"/>
            <a:ext cx="4103672" cy="3346262"/>
          </a:xfrm>
          <a:prstGeom prst="rect">
            <a:avLst/>
          </a:prstGeom>
          <a:noFill/>
          <a:ln>
            <a:noFill/>
          </a:ln>
          <a:effectLst/>
          <a:extLst/>
        </p:spPr>
        <p:txBody>
          <a:bodyPr lIns="38100" tIns="38100" rIns="38100" bIns="38100"/>
          <a:lstStyle>
            <a:lvl1pPr marL="342900" indent="-3429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1pPr>
            <a:lvl2pPr marL="704850" indent="-285750" algn="l" rtl="0" fontAlgn="base">
              <a:spcBef>
                <a:spcPts val="700"/>
              </a:spcBef>
              <a:spcAft>
                <a:spcPct val="0"/>
              </a:spcAft>
              <a:buClr>
                <a:srgbClr val="404040"/>
              </a:buClr>
              <a:buSzPct val="100000"/>
              <a:buFont typeface="Arial" charset="0"/>
              <a:buChar char="–"/>
              <a:defRPr sz="2800">
                <a:solidFill>
                  <a:srgbClr val="404040"/>
                </a:solidFill>
                <a:latin typeface="+mn-lt"/>
                <a:ea typeface="+mn-ea"/>
                <a:cs typeface="+mn-cs"/>
                <a:sym typeface="Calibri" charset="0"/>
              </a:defRPr>
            </a:lvl2pPr>
            <a:lvl3pPr marL="1104900" indent="-228600" algn="l" rtl="0" fontAlgn="base">
              <a:spcBef>
                <a:spcPts val="600"/>
              </a:spcBef>
              <a:spcAft>
                <a:spcPct val="0"/>
              </a:spcAft>
              <a:buClr>
                <a:srgbClr val="404040"/>
              </a:buClr>
              <a:buSzPct val="100000"/>
              <a:buFont typeface="Arial" charset="0"/>
              <a:buChar char="•"/>
              <a:defRPr sz="2400">
                <a:solidFill>
                  <a:srgbClr val="404040"/>
                </a:solidFill>
                <a:latin typeface="+mn-lt"/>
                <a:ea typeface="+mn-ea"/>
                <a:cs typeface="+mn-cs"/>
                <a:sym typeface="Calibri" charset="0"/>
              </a:defRPr>
            </a:lvl3pPr>
            <a:lvl4pPr marL="15621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4pPr>
            <a:lvl5pPr marL="20193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5pPr>
            <a:lvl6pPr marL="24765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6pPr>
            <a:lvl7pPr marL="29337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7pPr>
            <a:lvl8pPr marL="33909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8pPr>
            <a:lvl9pPr marL="3848100" indent="-228600" algn="l" rtl="0" fontAlgn="base">
              <a:spcBef>
                <a:spcPts val="500"/>
              </a:spcBef>
              <a:spcAft>
                <a:spcPct val="0"/>
              </a:spcAft>
              <a:buClr>
                <a:srgbClr val="404040"/>
              </a:buClr>
              <a:buSzPct val="100000"/>
              <a:buFont typeface="Arial" charset="0"/>
              <a:buChar char="»"/>
              <a:defRPr sz="2000">
                <a:solidFill>
                  <a:srgbClr val="404040"/>
                </a:solidFill>
                <a:latin typeface="+mn-lt"/>
                <a:ea typeface="+mn-ea"/>
                <a:cs typeface="+mn-cs"/>
                <a:sym typeface="Calibri" charset="0"/>
              </a:defRPr>
            </a:lvl9pPr>
          </a:lstStyle>
          <a:p>
            <a:pPr marL="457200" lvl="1" indent="0" defTabSz="914400">
              <a:buFont typeface="Arial" charset="0"/>
              <a:buNone/>
              <a:defRPr/>
            </a:pPr>
            <a:r>
              <a:rPr lang="en-US" sz="2200" b="1" dirty="0">
                <a:solidFill>
                  <a:srgbClr val="000000"/>
                </a:solidFill>
                <a:latin typeface="Calibri"/>
                <a:cs typeface="Akzidenz Grotesk BE Cn"/>
              </a:rPr>
              <a:t>MODULE TOPICS</a:t>
            </a:r>
          </a:p>
          <a:p>
            <a:pPr marL="457200" lvl="1" indent="0" defTabSz="914400">
              <a:buFont typeface="Arial" charset="0"/>
              <a:buNone/>
              <a:defRPr/>
            </a:pPr>
            <a:endParaRPr lang="en-US" sz="100" b="1" dirty="0" smtClean="0">
              <a:solidFill>
                <a:srgbClr val="000000"/>
              </a:solidFill>
              <a:latin typeface="Calibri"/>
              <a:cs typeface="Century Gothic"/>
            </a:endParaRPr>
          </a:p>
          <a:p>
            <a:pPr marL="800100" lvl="1" indent="-342900" defTabSz="914400">
              <a:lnSpc>
                <a:spcPct val="130000"/>
              </a:lnSpc>
              <a:spcBef>
                <a:spcPts val="0"/>
              </a:spcBef>
              <a:buFont typeface="+mj-lt"/>
              <a:buAutoNum type="arabicPeriod"/>
              <a:defRPr/>
            </a:pPr>
            <a:r>
              <a:rPr lang="en-US" sz="1600" dirty="0">
                <a:solidFill>
                  <a:srgbClr val="000000"/>
                </a:solidFill>
                <a:latin typeface="Calibri"/>
                <a:ea typeface="ヒラギノ角ゴ ProN W3" pitchFamily="-110" charset="-128"/>
                <a:cs typeface="ヒラギノ角ゴ ProN W3" pitchFamily="-110" charset="-128"/>
                <a:sym typeface="Calibri" pitchFamily="-110" charset="0"/>
              </a:rPr>
              <a:t>Buying a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Computer</a:t>
            </a:r>
          </a:p>
          <a:p>
            <a:pPr marL="800100" lvl="1" indent="-342900" defTabSz="914400">
              <a:lnSpc>
                <a:spcPct val="130000"/>
              </a:lnSpc>
              <a:spcBef>
                <a:spcPts val="0"/>
              </a:spcBef>
              <a:buFont typeface="+mj-lt"/>
              <a:buAutoNum type="arabicPeriod"/>
              <a:defRPr/>
            </a:pPr>
            <a:r>
              <a:rPr lang="en-US" sz="1600" dirty="0">
                <a:solidFill>
                  <a:srgbClr val="000000"/>
                </a:solidFill>
                <a:latin typeface="Calibri"/>
                <a:ea typeface="ヒラギノ角ゴ ProN W3" pitchFamily="-110" charset="-128"/>
                <a:cs typeface="ヒラギノ角ゴ ProN W3" pitchFamily="-110" charset="-128"/>
                <a:sym typeface="Calibri" pitchFamily="-110" charset="0"/>
              </a:rPr>
              <a:t>Wireless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Communication</a:t>
            </a:r>
          </a:p>
          <a:p>
            <a:pPr marL="800100" lvl="1" indent="-342900" defTabSz="914400">
              <a:lnSpc>
                <a:spcPct val="130000"/>
              </a:lnSpc>
              <a:spcBef>
                <a:spcPts val="0"/>
              </a:spcBef>
              <a:buFont typeface="+mj-lt"/>
              <a:buAutoNum type="arabicPeriod"/>
              <a:defRPr/>
            </a:pPr>
            <a:r>
              <a:rPr lang="en-US" sz="1600" dirty="0">
                <a:solidFill>
                  <a:srgbClr val="000000"/>
                </a:solidFill>
                <a:latin typeface="Calibri"/>
                <a:ea typeface="ヒラギノ角ゴ ProN W3" pitchFamily="-110" charset="-128"/>
                <a:cs typeface="ヒラギノ角ゴ ProN W3" pitchFamily="-110" charset="-128"/>
                <a:sym typeface="Calibri" pitchFamily="-110" charset="0"/>
              </a:rPr>
              <a:t>The Viral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World</a:t>
            </a:r>
          </a:p>
          <a:p>
            <a:pPr marL="800100" lvl="1" indent="-342900" defTabSz="914400">
              <a:lnSpc>
                <a:spcPct val="130000"/>
              </a:lnSpc>
              <a:spcBef>
                <a:spcPts val="0"/>
              </a:spcBef>
              <a:buFont typeface="+mj-lt"/>
              <a:buAutoNum type="arabicPeriod"/>
              <a:defRPr/>
            </a:pPr>
            <a:r>
              <a:rPr lang="en-US" sz="1600" dirty="0">
                <a:solidFill>
                  <a:srgbClr val="000000"/>
                </a:solidFill>
                <a:latin typeface="Calibri"/>
                <a:ea typeface="ヒラギノ角ゴ ProN W3" pitchFamily="-110" charset="-128"/>
                <a:cs typeface="ヒラギノ角ゴ ProN W3" pitchFamily="-110" charset="-128"/>
                <a:sym typeface="Calibri" pitchFamily="-110" charset="0"/>
              </a:rPr>
              <a:t>Research in a Digital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Age</a:t>
            </a:r>
          </a:p>
          <a:p>
            <a:pPr marL="800100" lvl="1" indent="-342900" defTabSz="914400">
              <a:lnSpc>
                <a:spcPct val="130000"/>
              </a:lnSpc>
              <a:spcBef>
                <a:spcPts val="0"/>
              </a:spcBef>
              <a:buFont typeface="+mj-lt"/>
              <a:buAutoNum type="arabicPeriod"/>
              <a:defRPr/>
            </a:pPr>
            <a:r>
              <a:rPr lang="en-US" sz="1600" dirty="0">
                <a:solidFill>
                  <a:srgbClr val="000000"/>
                </a:solidFill>
                <a:latin typeface="Calibri"/>
                <a:ea typeface="ヒラギノ角ゴ ProN W3" pitchFamily="-110" charset="-128"/>
                <a:cs typeface="ヒラギノ角ゴ ProN W3" pitchFamily="-110" charset="-128"/>
                <a:sym typeface="Calibri" pitchFamily="-110" charset="0"/>
              </a:rPr>
              <a:t>Creating Multimedia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Products</a:t>
            </a:r>
          </a:p>
          <a:p>
            <a:pPr marL="800100" lvl="1" indent="-342900" defTabSz="914400">
              <a:lnSpc>
                <a:spcPct val="130000"/>
              </a:lnSpc>
              <a:spcBef>
                <a:spcPts val="0"/>
              </a:spcBef>
              <a:buFont typeface="+mj-lt"/>
              <a:buAutoNum type="arabicPeriod"/>
              <a:defRPr/>
            </a:pPr>
            <a:r>
              <a:rPr lang="en-US" sz="1600" dirty="0">
                <a:solidFill>
                  <a:srgbClr val="000000"/>
                </a:solidFill>
                <a:latin typeface="Calibri"/>
                <a:ea typeface="ヒラギノ角ゴ ProN W3" pitchFamily="-110" charset="-128"/>
                <a:cs typeface="ヒラギノ角ゴ ProN W3" pitchFamily="-110" charset="-128"/>
                <a:sym typeface="Calibri" pitchFamily="-110" charset="0"/>
              </a:rPr>
              <a:t>Digital Relationships and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Respect</a:t>
            </a:r>
          </a:p>
          <a:p>
            <a:pPr marL="800100" lvl="1" indent="-342900" defTabSz="914400">
              <a:lnSpc>
                <a:spcPct val="130000"/>
              </a:lnSpc>
              <a:spcBef>
                <a:spcPts val="0"/>
              </a:spcBef>
              <a:buFont typeface="+mj-lt"/>
              <a:buAutoNum type="arabicPeriod"/>
              <a:defRPr/>
            </a:pPr>
            <a:r>
              <a:rPr lang="en-US" sz="1600" i="1" dirty="0" smtClean="0">
                <a:solidFill>
                  <a:prstClr val="black"/>
                </a:solidFill>
                <a:latin typeface="Calibri"/>
                <a:cs typeface="Century Gothic"/>
              </a:rPr>
              <a:t> 	</a:t>
            </a:r>
            <a:r>
              <a:rPr lang="en-US" sz="1600" dirty="0">
                <a:solidFill>
                  <a:srgbClr val="000000"/>
                </a:solidFill>
                <a:latin typeface="Calibri"/>
                <a:ea typeface="ヒラギノ角ゴ ProN W3" pitchFamily="-110" charset="-128"/>
                <a:cs typeface="ヒラギノ角ゴ ProN W3" pitchFamily="-110" charset="-128"/>
                <a:sym typeface="Calibri" pitchFamily="-110" charset="0"/>
              </a:rPr>
              <a:t>Looking to the </a:t>
            </a:r>
            <a:r>
              <a:rPr lang="en-US" sz="1600" dirty="0" smtClean="0">
                <a:solidFill>
                  <a:srgbClr val="000000"/>
                </a:solidFill>
                <a:latin typeface="Calibri"/>
                <a:ea typeface="ヒラギノ角ゴ ProN W3" pitchFamily="-110" charset="-128"/>
                <a:cs typeface="ヒラギノ角ゴ ProN W3" pitchFamily="-110" charset="-128"/>
                <a:sym typeface="Calibri" pitchFamily="-110" charset="0"/>
              </a:rPr>
              <a:t>Future</a:t>
            </a:r>
          </a:p>
          <a:p>
            <a:pPr marL="457200" lvl="1" indent="0" defTabSz="914400">
              <a:lnSpc>
                <a:spcPct val="130000"/>
              </a:lnSpc>
              <a:spcBef>
                <a:spcPts val="0"/>
              </a:spcBef>
              <a:buFont typeface="Arial" charset="0"/>
              <a:buNone/>
              <a:defRPr/>
            </a:pPr>
            <a:endParaRPr lang="en-US" sz="1600" b="1" dirty="0">
              <a:latin typeface="Calibri"/>
              <a:cs typeface="Century Gothic"/>
            </a:endParaRPr>
          </a:p>
          <a:p>
            <a:pPr marL="457200" lvl="1" indent="0" defTabSz="914400">
              <a:lnSpc>
                <a:spcPct val="130000"/>
              </a:lnSpc>
              <a:spcBef>
                <a:spcPts val="0"/>
              </a:spcBef>
              <a:buFont typeface="Arial" charset="0"/>
              <a:buNone/>
              <a:defRPr/>
            </a:pPr>
            <a:r>
              <a:rPr lang="en-US" sz="1600" b="1" i="1" dirty="0" smtClean="0">
                <a:solidFill>
                  <a:srgbClr val="000000"/>
                </a:solidFill>
                <a:latin typeface="Calibri"/>
                <a:ea typeface="ヒラギノ角ゴ ProN W3" pitchFamily="-110" charset="-128"/>
                <a:cs typeface="Century Gothic"/>
                <a:sym typeface="Calibri" pitchFamily="-110" charset="0"/>
              </a:rPr>
              <a:t>*Custom NHL introduction video</a:t>
            </a:r>
            <a:endParaRPr lang="en-US" sz="1600" b="1" i="1" dirty="0">
              <a:solidFill>
                <a:srgbClr val="000000"/>
              </a:solidFill>
              <a:latin typeface="Calibri"/>
              <a:ea typeface="ヒラギノ角ゴ ProN W3" pitchFamily="-110" charset="-128"/>
              <a:cs typeface="ヒラギノ角ゴ ProN W3" pitchFamily="-110" charset="-128"/>
              <a:sym typeface="Calibri" pitchFamily="-110" charset="0"/>
            </a:endParaRPr>
          </a:p>
        </p:txBody>
      </p:sp>
      <p:sp>
        <p:nvSpPr>
          <p:cNvPr id="12" name="TextBox 11"/>
          <p:cNvSpPr txBox="1"/>
          <p:nvPr/>
        </p:nvSpPr>
        <p:spPr>
          <a:xfrm>
            <a:off x="9516345" y="2054068"/>
            <a:ext cx="184666" cy="369332"/>
          </a:xfrm>
          <a:prstGeom prst="rect">
            <a:avLst/>
          </a:prstGeom>
          <a:noFill/>
          <a:effectLst>
            <a:outerShdw blurRad="127000" dist="38100" dir="2700000" algn="tl" rotWithShape="0">
              <a:srgbClr val="000000">
                <a:alpha val="43000"/>
              </a:srgbClr>
            </a:outerShdw>
          </a:effectLst>
        </p:spPr>
        <p:txBody>
          <a:bodyPr wrap="none" rtlCol="0">
            <a:spAutoFit/>
          </a:bodyPr>
          <a:lstStyle/>
          <a:p>
            <a:pPr defTabSz="914400"/>
            <a:endParaRPr lang="en-US" dirty="0">
              <a:solidFill>
                <a:prstClr val="black"/>
              </a:solidFill>
              <a:latin typeface="Calibri"/>
            </a:endParaRPr>
          </a:p>
        </p:txBody>
      </p:sp>
      <p:pic>
        <p:nvPicPr>
          <p:cNvPr id="18" name="Picture 17" descr="snapshot.png"/>
          <p:cNvPicPr>
            <a:picLocks noChangeAspect="1"/>
          </p:cNvPicPr>
          <p:nvPr/>
        </p:nvPicPr>
        <p:blipFill>
          <a:blip r:embed="rId3">
            <a:biLevel thresh="25000"/>
            <a:extLst>
              <a:ext uri="{28A0092B-C50C-407E-A947-70E740481C1C}">
                <a14:useLocalDpi xmlns:a14="http://schemas.microsoft.com/office/drawing/2010/main"/>
              </a:ext>
            </a:extLst>
          </a:blip>
          <a:stretch>
            <a:fillRect/>
          </a:stretch>
        </p:blipFill>
        <p:spPr>
          <a:xfrm>
            <a:off x="314595" y="5717835"/>
            <a:ext cx="612493" cy="612493"/>
          </a:xfrm>
          <a:prstGeom prst="rect">
            <a:avLst/>
          </a:prstGeom>
        </p:spPr>
      </p:pic>
      <p:sp>
        <p:nvSpPr>
          <p:cNvPr id="28" name="Rectangle 27"/>
          <p:cNvSpPr/>
          <p:nvPr/>
        </p:nvSpPr>
        <p:spPr>
          <a:xfrm>
            <a:off x="8722829" y="6580181"/>
            <a:ext cx="311615" cy="27781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lstStyle/>
          <a:p>
            <a:pPr defTabSz="914400"/>
            <a:endParaRPr lang="en-US">
              <a:solidFill>
                <a:prstClr val="white"/>
              </a:solidFill>
              <a:latin typeface="Calibri"/>
            </a:endParaRPr>
          </a:p>
        </p:txBody>
      </p:sp>
      <p:pic>
        <p:nvPicPr>
          <p:cNvPr id="31" name="Picture 30"/>
          <p:cNvPicPr>
            <a:picLocks noChangeAspect="1"/>
          </p:cNvPicPr>
          <p:nvPr/>
        </p:nvPicPr>
        <p:blipFill>
          <a:blip r:embed="rId4"/>
          <a:stretch>
            <a:fillRect/>
          </a:stretch>
        </p:blipFill>
        <p:spPr>
          <a:xfrm>
            <a:off x="478750" y="225743"/>
            <a:ext cx="1671506" cy="1544651"/>
          </a:xfrm>
          <a:prstGeom prst="rect">
            <a:avLst/>
          </a:prstGeom>
        </p:spPr>
      </p:pic>
      <p:grpSp>
        <p:nvGrpSpPr>
          <p:cNvPr id="33" name="Group 32"/>
          <p:cNvGrpSpPr/>
          <p:nvPr/>
        </p:nvGrpSpPr>
        <p:grpSpPr>
          <a:xfrm>
            <a:off x="5357242" y="634234"/>
            <a:ext cx="3464365" cy="2839668"/>
            <a:chOff x="5357242" y="1638710"/>
            <a:chExt cx="3464365" cy="2839668"/>
          </a:xfrm>
        </p:grpSpPr>
        <p:pic>
          <p:nvPicPr>
            <p:cNvPr id="40" name="Picture 39"/>
            <p:cNvPicPr>
              <a:picLocks noChangeAspect="1"/>
            </p:cNvPicPr>
            <p:nvPr/>
          </p:nvPicPr>
          <p:blipFill>
            <a:blip r:embed="rId5" cstate="email">
              <a:extLst>
                <a:ext uri="{28A0092B-C50C-407E-A947-70E740481C1C}">
                  <a14:useLocalDpi xmlns:a14="http://schemas.microsoft.com/office/drawing/2010/main"/>
                </a:ext>
              </a:extLst>
            </a:blip>
            <a:srcRect/>
            <a:stretch>
              <a:fillRect/>
            </a:stretch>
          </p:blipFill>
          <p:spPr bwMode="auto">
            <a:xfrm>
              <a:off x="5508578" y="1770394"/>
              <a:ext cx="3214251" cy="2002175"/>
            </a:xfrm>
            <a:prstGeom prst="rect">
              <a:avLst/>
            </a:prstGeom>
            <a:noFill/>
            <a:ln w="9525">
              <a:noFill/>
              <a:miter lim="800000"/>
              <a:headEnd/>
              <a:tailEnd/>
            </a:ln>
            <a:effectLst/>
          </p:spPr>
        </p:pic>
        <p:pic>
          <p:nvPicPr>
            <p:cNvPr id="41" name="Picture 40"/>
            <p:cNvPicPr>
              <a:picLocks noChangeAspect="1"/>
            </p:cNvPicPr>
            <p:nvPr/>
          </p:nvPicPr>
          <p:blipFill>
            <a:blip r:embed="rId6"/>
            <a:stretch>
              <a:fillRect/>
            </a:stretch>
          </p:blipFill>
          <p:spPr>
            <a:xfrm>
              <a:off x="5357242" y="1638710"/>
              <a:ext cx="3464365" cy="2839668"/>
            </a:xfrm>
            <a:prstGeom prst="rect">
              <a:avLst/>
            </a:prstGeom>
          </p:spPr>
        </p:pic>
      </p:grpSp>
      <p:grpSp>
        <p:nvGrpSpPr>
          <p:cNvPr id="2" name="Group 1"/>
          <p:cNvGrpSpPr/>
          <p:nvPr/>
        </p:nvGrpSpPr>
        <p:grpSpPr>
          <a:xfrm>
            <a:off x="4229356" y="2276988"/>
            <a:ext cx="3464365" cy="2839668"/>
            <a:chOff x="4229356" y="2779444"/>
            <a:chExt cx="3464365" cy="2839668"/>
          </a:xfrm>
        </p:grpSpPr>
        <p:pic>
          <p:nvPicPr>
            <p:cNvPr id="22" name="Picture 21"/>
            <p:cNvPicPr>
              <a:picLocks noChangeAspect="1"/>
            </p:cNvPicPr>
            <p:nvPr/>
          </p:nvPicPr>
          <p:blipFill>
            <a:blip r:embed="rId7"/>
            <a:stretch>
              <a:fillRect/>
            </a:stretch>
          </p:blipFill>
          <p:spPr>
            <a:xfrm>
              <a:off x="4460596" y="2895122"/>
              <a:ext cx="3233125" cy="1974508"/>
            </a:xfrm>
            <a:prstGeom prst="rect">
              <a:avLst/>
            </a:prstGeom>
          </p:spPr>
        </p:pic>
        <p:pic>
          <p:nvPicPr>
            <p:cNvPr id="39" name="Picture 38"/>
            <p:cNvPicPr>
              <a:picLocks noChangeAspect="1"/>
            </p:cNvPicPr>
            <p:nvPr/>
          </p:nvPicPr>
          <p:blipFill>
            <a:blip r:embed="rId6"/>
            <a:stretch>
              <a:fillRect/>
            </a:stretch>
          </p:blipFill>
          <p:spPr>
            <a:xfrm>
              <a:off x="4229356" y="2779444"/>
              <a:ext cx="3464365" cy="2839668"/>
            </a:xfrm>
            <a:prstGeom prst="rect">
              <a:avLst/>
            </a:prstGeom>
          </p:spPr>
        </p:pic>
      </p:grpSp>
      <p:grpSp>
        <p:nvGrpSpPr>
          <p:cNvPr id="35" name="Group 34"/>
          <p:cNvGrpSpPr/>
          <p:nvPr/>
        </p:nvGrpSpPr>
        <p:grpSpPr>
          <a:xfrm>
            <a:off x="5390479" y="3882376"/>
            <a:ext cx="3464365" cy="2839668"/>
            <a:chOff x="5390479" y="3882376"/>
            <a:chExt cx="3464365" cy="2839668"/>
          </a:xfrm>
        </p:grpSpPr>
        <p:pic>
          <p:nvPicPr>
            <p:cNvPr id="36" name="Picture 29" descr="Screen shot 2011-08-08 at 8.59.27 AM.png"/>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5504125" y="3995194"/>
              <a:ext cx="3214251" cy="2074405"/>
            </a:xfrm>
            <a:prstGeom prst="rect">
              <a:avLst/>
            </a:prstGeom>
            <a:noFill/>
            <a:ln w="9525">
              <a:noFill/>
              <a:miter lim="800000"/>
              <a:headEnd/>
              <a:tailEnd/>
            </a:ln>
            <a:effectLst/>
          </p:spPr>
        </p:pic>
        <p:pic>
          <p:nvPicPr>
            <p:cNvPr id="37" name="Picture 36"/>
            <p:cNvPicPr>
              <a:picLocks noChangeAspect="1"/>
            </p:cNvPicPr>
            <p:nvPr/>
          </p:nvPicPr>
          <p:blipFill>
            <a:blip r:embed="rId6"/>
            <a:stretch>
              <a:fillRect/>
            </a:stretch>
          </p:blipFill>
          <p:spPr>
            <a:xfrm>
              <a:off x="5390479" y="3882376"/>
              <a:ext cx="3464365" cy="2839668"/>
            </a:xfrm>
            <a:prstGeom prst="rect">
              <a:avLst/>
            </a:prstGeom>
          </p:spPr>
        </p:pic>
      </p:grpSp>
    </p:spTree>
    <p:extLst>
      <p:ext uri="{BB962C8B-B14F-4D97-AF65-F5344CB8AC3E}">
        <p14:creationId xmlns:p14="http://schemas.microsoft.com/office/powerpoint/2010/main" val="2610456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Default Theme">
  <a:themeElements>
    <a:clrScheme name="EverFiColorPalate">
      <a:dk1>
        <a:sysClr val="windowText" lastClr="000000"/>
      </a:dk1>
      <a:lt1>
        <a:sysClr val="window" lastClr="FFFFFF"/>
      </a:lt1>
      <a:dk2>
        <a:srgbClr val="000000"/>
      </a:dk2>
      <a:lt2>
        <a:srgbClr val="F8F8F8"/>
      </a:lt2>
      <a:accent1>
        <a:srgbClr val="215065"/>
      </a:accent1>
      <a:accent2>
        <a:srgbClr val="505557"/>
      </a:accent2>
      <a:accent3>
        <a:srgbClr val="2CA29C"/>
      </a:accent3>
      <a:accent4>
        <a:srgbClr val="D9531E"/>
      </a:accent4>
      <a:accent5>
        <a:srgbClr val="C353A7"/>
      </a:accent5>
      <a:accent6>
        <a:srgbClr val="358BD4"/>
      </a:accent6>
      <a:hlink>
        <a:srgbClr val="E93D42"/>
      </a:hlink>
      <a:folHlink>
        <a:srgbClr val="4BB4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20602</TotalTime>
  <Words>668</Words>
  <Application>Microsoft Macintosh PowerPoint</Application>
  <PresentationFormat>On-screen Show (4:3)</PresentationFormat>
  <Paragraphs>169</Paragraphs>
  <Slides>23</Slides>
  <Notes>9</Notes>
  <HiddenSlides>0</HiddenSlides>
  <MMClips>0</MMClips>
  <ScaleCrop>false</ScaleCrop>
  <HeadingPairs>
    <vt:vector size="4" baseType="variant">
      <vt:variant>
        <vt:lpstr>Theme</vt:lpstr>
      </vt:variant>
      <vt:variant>
        <vt:i4>1</vt:i4>
      </vt:variant>
      <vt:variant>
        <vt:lpstr>Slide Titles</vt:lpstr>
      </vt:variant>
      <vt:variant>
        <vt:i4>23</vt:i4>
      </vt:variant>
    </vt:vector>
  </HeadingPairs>
  <TitlesOfParts>
    <vt:vector size="24" baseType="lpstr">
      <vt:lpstr>Default Theme</vt:lpstr>
      <vt:lpstr>PowerPoint Presentation</vt:lpstr>
      <vt:lpstr>Next Generation Challenges</vt:lpstr>
      <vt:lpstr>EverFi Overview</vt:lpstr>
      <vt:lpstr>EverFi K-12 Learning Platform</vt:lpstr>
      <vt:lpstr>By the numbers</vt:lpstr>
      <vt:lpstr>EverFi in Pennsylvania</vt:lpstr>
      <vt:lpstr>COURSE OVERVIEW</vt:lpstr>
      <vt:lpstr>PowerPoint Presentation</vt:lpstr>
      <vt:lpstr>PowerPoint Presentation</vt:lpstr>
      <vt:lpstr>PowerPoint Presentation</vt:lpstr>
      <vt:lpstr>Course Organization</vt:lpstr>
      <vt:lpstr>Module Structure</vt:lpstr>
      <vt:lpstr>Interactive Student Dashboard</vt:lpstr>
      <vt:lpstr>implementation</vt:lpstr>
      <vt:lpstr>Implementation Strategies</vt:lpstr>
      <vt:lpstr>PowerPoint Presentation</vt:lpstr>
      <vt:lpstr>TEACHER REGISTRATION</vt:lpstr>
      <vt:lpstr>Teacher Registration</vt:lpstr>
      <vt:lpstr>Teacher Registration</vt:lpstr>
      <vt:lpstr>Teacher Dashboard</vt:lpstr>
      <vt:lpstr>QUESTIONS?</vt:lpstr>
      <vt:lpstr>PowerPoint Presentation</vt:lpstr>
      <vt:lpstr>Next Steps</vt:lpstr>
    </vt:vector>
  </TitlesOfParts>
  <Company>EverFi</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Megan Chiango</dc:creator>
  <cp:lastModifiedBy>Jenny</cp:lastModifiedBy>
  <cp:revision>177</cp:revision>
  <cp:lastPrinted>2015-08-18T20:50:36Z</cp:lastPrinted>
  <dcterms:created xsi:type="dcterms:W3CDTF">2013-06-13T16:08:07Z</dcterms:created>
  <dcterms:modified xsi:type="dcterms:W3CDTF">2015-11-25T15:34:03Z</dcterms:modified>
</cp:coreProperties>
</file>