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3.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1" name="Shape 31"/>
        <p:cNvGrpSpPr/>
        <p:nvPr/>
      </p:nvGrpSpPr>
      <p:grpSpPr>
        <a:xfrm>
          <a:off y="0" x="0"/>
          <a:ext cy="0" cx="0"/>
          <a:chOff y="0" x="0"/>
          <a:chExt cy="0" cx="0"/>
        </a:xfrm>
      </p:grpSpPr>
      <p:sp>
        <p:nvSpPr>
          <p:cNvPr id="32" name="Shape 3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3" name="Shape 3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Introduce myself. My history in education. My passion is in finding ways to effectively integrate technology and connecting students around the world.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9" name="Shape 79"/>
        <p:cNvGrpSpPr/>
        <p:nvPr/>
      </p:nvGrpSpPr>
      <p:grpSpPr>
        <a:xfrm>
          <a:off y="0" x="0"/>
          <a:ext cy="0" cx="0"/>
          <a:chOff y="0" x="0"/>
          <a:chExt cy="0" cx="0"/>
        </a:xfrm>
      </p:grpSpPr>
      <p:sp>
        <p:nvSpPr>
          <p:cNvPr id="80" name="Shape 8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1" name="Shape 8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 name="Shape 36"/>
        <p:cNvGrpSpPr/>
        <p:nvPr/>
      </p:nvGrpSpPr>
      <p:grpSpPr>
        <a:xfrm>
          <a:off y="0" x="0"/>
          <a:ext cy="0" cx="0"/>
          <a:chOff y="0" x="0"/>
          <a:chExt cy="0" cx="0"/>
        </a:xfrm>
      </p:grpSpPr>
      <p:sp>
        <p:nvSpPr>
          <p:cNvPr id="37" name="Shape 3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8" name="Shape 3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 name="Shape 41"/>
        <p:cNvGrpSpPr/>
        <p:nvPr/>
      </p:nvGrpSpPr>
      <p:grpSpPr>
        <a:xfrm>
          <a:off y="0" x="0"/>
          <a:ext cy="0" cx="0"/>
          <a:chOff y="0" x="0"/>
          <a:chExt cy="0" cx="0"/>
        </a:xfrm>
      </p:grpSpPr>
      <p:sp>
        <p:nvSpPr>
          <p:cNvPr id="42" name="Shape 4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3" name="Shape 4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I was frustrated with my students writing in class. We went through the same process each time. There was a topic, we brainstormed, wrote a “sloppy copy” Proofread, conference and “published” a neat sheet. It is important that the students understand the writing process...We tried to change things up with creative ways to display their writing.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6" name="Shape 46"/>
        <p:cNvGrpSpPr/>
        <p:nvPr/>
      </p:nvGrpSpPr>
      <p:grpSpPr>
        <a:xfrm>
          <a:off y="0" x="0"/>
          <a:ext cy="0" cx="0"/>
          <a:chOff y="0" x="0"/>
          <a:chExt cy="0" cx="0"/>
        </a:xfrm>
      </p:grpSpPr>
      <p:sp>
        <p:nvSpPr>
          <p:cNvPr id="47" name="Shape 4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8" name="Shape 4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We published in creative ways, but really who were we publishing for...some people in the school might read it. The students parents wouldn’t read it until it was sent home...we did hall reads and comments, etc, but I wanted to step it up.  ...I started small...then added elements.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Started with WEB 2.0 tools to publish and put on the Webpage and Blogs.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 name="Shape 59"/>
        <p:cNvGrpSpPr/>
        <p:nvPr/>
      </p:nvGrpSpPr>
      <p:grpSpPr>
        <a:xfrm>
          <a:off y="0" x="0"/>
          <a:ext cy="0" cx="0"/>
          <a:chOff y="0" x="0"/>
          <a:chExt cy="0" cx="0"/>
        </a:xfrm>
      </p:grpSpPr>
      <p:sp>
        <p:nvSpPr>
          <p:cNvPr id="60" name="Shape 6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1" name="Shape 6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Then decided to do the progressive story project connect through Storybird.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4" name="Shape 64"/>
        <p:cNvGrpSpPr/>
        <p:nvPr/>
      </p:nvGrpSpPr>
      <p:grpSpPr>
        <a:xfrm>
          <a:off y="0" x="0"/>
          <a:ext cy="0" cx="0"/>
          <a:chOff y="0" x="0"/>
          <a:chExt cy="0" cx="0"/>
        </a:xfrm>
      </p:grpSpPr>
      <p:sp>
        <p:nvSpPr>
          <p:cNvPr id="65" name="Shape 6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6" name="Shape 6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Led into this-explain Progressive story.</a:t>
            </a:r>
          </a:p>
          <a:p>
            <a:pPr>
              <a:spcBef>
                <a:spcPts val="0"/>
              </a:spcBef>
              <a:buNone/>
            </a:pPr>
            <a:r>
              <a:rPr lang="en"/>
              <a:t>Share ideas of how to plan for and use digital storytelling effectively. WEB 2.0 Tools and Apps to support that.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9" name="Shape 69"/>
        <p:cNvGrpSpPr/>
        <p:nvPr/>
      </p:nvGrpSpPr>
      <p:grpSpPr>
        <a:xfrm>
          <a:off y="0" x="0"/>
          <a:ext cy="0" cx="0"/>
          <a:chOff y="0" x="0"/>
          <a:chExt cy="0" cx="0"/>
        </a:xfrm>
      </p:grpSpPr>
      <p:sp>
        <p:nvSpPr>
          <p:cNvPr id="70" name="Shape 7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1" name="Shape 7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4" name="Shape 74"/>
        <p:cNvGrpSpPr/>
        <p:nvPr/>
      </p:nvGrpSpPr>
      <p:grpSpPr>
        <a:xfrm>
          <a:off y="0" x="0"/>
          <a:ext cy="0" cx="0"/>
          <a:chOff y="0" x="0"/>
          <a:chExt cy="0" cx="0"/>
        </a:xfrm>
      </p:grpSpPr>
      <p:sp>
        <p:nvSpPr>
          <p:cNvPr id="75" name="Shape 7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6" name="Shape 7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Start small...Do not have the students go through the entire writing process and “publish” it the same way as always and then add on the technology/media part. Integrate it into the process.</a:t>
            </a:r>
          </a:p>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idx="1" type="subTitle"/>
          </p:nvPr>
        </p:nvSpPr>
        <p:spPr>
          <a:xfrm>
            <a:off y="2840053" x="685800"/>
            <a:ext cy="784799" cx="7772400"/>
          </a:xfrm>
          <a:prstGeom prst="rect">
            <a:avLst/>
          </a:prstGeom>
        </p:spPr>
        <p:txBody>
          <a:bodyPr bIns="91425" rIns="91425" lIns="91425" tIns="91425" anchor="t" anchorCtr="0"/>
          <a:lstStyle>
            <a:lvl1pPr algn="ctr">
              <a:spcBef>
                <a:spcPts val="0"/>
              </a:spcBef>
              <a:buClr>
                <a:schemeClr val="lt2"/>
              </a:buClr>
              <a:buNone/>
              <a:defRPr>
                <a:solidFill>
                  <a:schemeClr val="lt2"/>
                </a:solidFill>
              </a:defRPr>
            </a:lvl1pPr>
            <a:lvl2pPr algn="ctr">
              <a:spcBef>
                <a:spcPts val="0"/>
              </a:spcBef>
              <a:buClr>
                <a:schemeClr val="lt2"/>
              </a:buClr>
              <a:buSzPct val="100000"/>
              <a:buNone/>
              <a:defRPr sz="3000">
                <a:solidFill>
                  <a:schemeClr val="lt2"/>
                </a:solidFill>
              </a:defRPr>
            </a:lvl2pPr>
            <a:lvl3pPr algn="ctr">
              <a:spcBef>
                <a:spcPts val="0"/>
              </a:spcBef>
              <a:buClr>
                <a:schemeClr val="lt2"/>
              </a:buClr>
              <a:buSzPct val="100000"/>
              <a:buNone/>
              <a:defRPr sz="3000">
                <a:solidFill>
                  <a:schemeClr val="lt2"/>
                </a:solidFill>
              </a:defRPr>
            </a:lvl3pPr>
            <a:lvl4pPr algn="ctr">
              <a:spcBef>
                <a:spcPts val="0"/>
              </a:spcBef>
              <a:buClr>
                <a:schemeClr val="lt2"/>
              </a:buClr>
              <a:buSzPct val="100000"/>
              <a:buNone/>
              <a:defRPr sz="3000">
                <a:solidFill>
                  <a:schemeClr val="lt2"/>
                </a:solidFill>
              </a:defRPr>
            </a:lvl4pPr>
            <a:lvl5pPr algn="ctr">
              <a:spcBef>
                <a:spcPts val="0"/>
              </a:spcBef>
              <a:buClr>
                <a:schemeClr val="lt2"/>
              </a:buClr>
              <a:buSzPct val="100000"/>
              <a:buNone/>
              <a:defRPr sz="3000">
                <a:solidFill>
                  <a:schemeClr val="lt2"/>
                </a:solidFill>
              </a:defRPr>
            </a:lvl5pPr>
            <a:lvl6pPr algn="ctr">
              <a:spcBef>
                <a:spcPts val="0"/>
              </a:spcBef>
              <a:buClr>
                <a:schemeClr val="lt2"/>
              </a:buClr>
              <a:buSzPct val="100000"/>
              <a:buNone/>
              <a:defRPr sz="3000">
                <a:solidFill>
                  <a:schemeClr val="lt2"/>
                </a:solidFill>
              </a:defRPr>
            </a:lvl6pPr>
            <a:lvl7pPr algn="ctr">
              <a:spcBef>
                <a:spcPts val="0"/>
              </a:spcBef>
              <a:buClr>
                <a:schemeClr val="lt2"/>
              </a:buClr>
              <a:buSzPct val="100000"/>
              <a:buNone/>
              <a:defRPr sz="3000">
                <a:solidFill>
                  <a:schemeClr val="lt2"/>
                </a:solidFill>
              </a:defRPr>
            </a:lvl7pPr>
            <a:lvl8pPr algn="ctr">
              <a:spcBef>
                <a:spcPts val="0"/>
              </a:spcBef>
              <a:buClr>
                <a:schemeClr val="lt2"/>
              </a:buClr>
              <a:buSzPct val="100000"/>
              <a:buNone/>
              <a:defRPr sz="3000">
                <a:solidFill>
                  <a:schemeClr val="lt2"/>
                </a:solidFill>
              </a:defRPr>
            </a:lvl8pPr>
            <a:lvl9pPr algn="ctr">
              <a:spcBef>
                <a:spcPts val="0"/>
              </a:spcBef>
              <a:buClr>
                <a:schemeClr val="lt2"/>
              </a:buClr>
              <a:buSzPct val="100000"/>
              <a:buNone/>
              <a:defRPr sz="3000">
                <a:solidFill>
                  <a:schemeClr val="lt2"/>
                </a:solidFill>
              </a:defRPr>
            </a:lvl9pPr>
          </a:lstStyle>
          <a:p/>
        </p:txBody>
      </p:sp>
      <p:sp>
        <p:nvSpPr>
          <p:cNvPr id="10" name="Shape 10"/>
          <p:cNvSpPr txBox="1"/>
          <p:nvPr>
            <p:ph type="ctrTitle"/>
          </p:nvPr>
        </p:nvSpPr>
        <p:spPr>
          <a:xfrm>
            <a:off y="1583342" x="685800"/>
            <a:ext cy="1159799"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1" name="Shape 1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SzPct val="100000"/>
              <a:buNone/>
              <a:defRPr sz="1800"/>
            </a:lvl1pPr>
          </a:lstStyle>
          <a:p/>
        </p:txBody>
      </p:sp>
      <p:sp>
        <p:nvSpPr>
          <p:cNvPr id="26" name="Shape 26"/>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lt1"/>
              </a:buClr>
              <a:buSzPct val="100000"/>
              <a:buNone/>
              <a:defRPr b="1" sz="3600">
                <a:solidFill>
                  <a:schemeClr val="lt1"/>
                </a:solidFill>
              </a:defRPr>
            </a:lvl1pPr>
            <a:lvl2pPr>
              <a:spcBef>
                <a:spcPts val="0"/>
              </a:spcBef>
              <a:buClr>
                <a:schemeClr val="lt1"/>
              </a:buClr>
              <a:buSzPct val="100000"/>
              <a:buNone/>
              <a:defRPr b="1" sz="3600">
                <a:solidFill>
                  <a:schemeClr val="lt1"/>
                </a:solidFill>
              </a:defRPr>
            </a:lvl2pPr>
            <a:lvl3pPr>
              <a:spcBef>
                <a:spcPts val="0"/>
              </a:spcBef>
              <a:buClr>
                <a:schemeClr val="lt1"/>
              </a:buClr>
              <a:buSzPct val="100000"/>
              <a:buNone/>
              <a:defRPr b="1" sz="3600">
                <a:solidFill>
                  <a:schemeClr val="lt1"/>
                </a:solidFill>
              </a:defRPr>
            </a:lvl3pPr>
            <a:lvl4pPr>
              <a:spcBef>
                <a:spcPts val="0"/>
              </a:spcBef>
              <a:buClr>
                <a:schemeClr val="lt1"/>
              </a:buClr>
              <a:buSzPct val="100000"/>
              <a:buNone/>
              <a:defRPr b="1" sz="3600">
                <a:solidFill>
                  <a:schemeClr val="lt1"/>
                </a:solidFill>
              </a:defRPr>
            </a:lvl4pPr>
            <a:lvl5pPr>
              <a:spcBef>
                <a:spcPts val="0"/>
              </a:spcBef>
              <a:buClr>
                <a:schemeClr val="lt1"/>
              </a:buClr>
              <a:buSzPct val="100000"/>
              <a:buNone/>
              <a:defRPr b="1" sz="3600">
                <a:solidFill>
                  <a:schemeClr val="lt1"/>
                </a:solidFill>
              </a:defRPr>
            </a:lvl5pPr>
            <a:lvl6pPr>
              <a:spcBef>
                <a:spcPts val="0"/>
              </a:spcBef>
              <a:buClr>
                <a:schemeClr val="lt1"/>
              </a:buClr>
              <a:buSzPct val="100000"/>
              <a:buNone/>
              <a:defRPr b="1" sz="3600">
                <a:solidFill>
                  <a:schemeClr val="lt1"/>
                </a:solidFill>
              </a:defRPr>
            </a:lvl6pPr>
            <a:lvl7pPr>
              <a:spcBef>
                <a:spcPts val="0"/>
              </a:spcBef>
              <a:buClr>
                <a:schemeClr val="lt1"/>
              </a:buClr>
              <a:buSzPct val="100000"/>
              <a:buNone/>
              <a:defRPr b="1" sz="3600">
                <a:solidFill>
                  <a:schemeClr val="lt1"/>
                </a:solidFill>
              </a:defRPr>
            </a:lvl7pPr>
            <a:lvl8pPr>
              <a:spcBef>
                <a:spcPts val="0"/>
              </a:spcBef>
              <a:buClr>
                <a:schemeClr val="lt1"/>
              </a:buClr>
              <a:buSzPct val="100000"/>
              <a:buNone/>
              <a:defRPr b="1" sz="3600">
                <a:solidFill>
                  <a:schemeClr val="lt1"/>
                </a:solidFill>
              </a:defRPr>
            </a:lvl8pPr>
            <a:lvl9pPr>
              <a:spcBef>
                <a:spcPts val="0"/>
              </a:spcBef>
              <a:buClr>
                <a:schemeClr val="lt1"/>
              </a:buClr>
              <a:buSzPct val="100000"/>
              <a:buNone/>
              <a:defRPr b="1" sz="3600">
                <a:solidFill>
                  <a:schemeClr val="lt1"/>
                </a:solidFill>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lt1"/>
              </a:buClr>
              <a:buSzPct val="100000"/>
              <a:defRPr sz="3000">
                <a:solidFill>
                  <a:schemeClr val="lt1"/>
                </a:solidFill>
              </a:defRPr>
            </a:lvl1pPr>
            <a:lvl2pPr>
              <a:spcBef>
                <a:spcPts val="480"/>
              </a:spcBef>
              <a:buClr>
                <a:schemeClr val="lt1"/>
              </a:buClr>
              <a:buSzPct val="100000"/>
              <a:defRPr sz="2400">
                <a:solidFill>
                  <a:schemeClr val="lt1"/>
                </a:solidFill>
              </a:defRPr>
            </a:lvl2pPr>
            <a:lvl3pPr>
              <a:spcBef>
                <a:spcPts val="480"/>
              </a:spcBef>
              <a:buClr>
                <a:schemeClr val="lt1"/>
              </a:buClr>
              <a:buSzPct val="100000"/>
              <a:defRPr sz="2400">
                <a:solidFill>
                  <a:schemeClr val="lt1"/>
                </a:solidFill>
              </a:defRPr>
            </a:lvl3pPr>
            <a:lvl4pPr>
              <a:spcBef>
                <a:spcPts val="360"/>
              </a:spcBef>
              <a:buClr>
                <a:schemeClr val="lt1"/>
              </a:buClr>
              <a:buSzPct val="100000"/>
              <a:defRPr sz="1800">
                <a:solidFill>
                  <a:schemeClr val="lt1"/>
                </a:solidFill>
              </a:defRPr>
            </a:lvl4pPr>
            <a:lvl5pPr>
              <a:spcBef>
                <a:spcPts val="360"/>
              </a:spcBef>
              <a:buClr>
                <a:schemeClr val="lt1"/>
              </a:buClr>
              <a:buSzPct val="100000"/>
              <a:defRPr sz="1800">
                <a:solidFill>
                  <a:schemeClr val="lt1"/>
                </a:solidFill>
              </a:defRPr>
            </a:lvl5pPr>
            <a:lvl6pPr>
              <a:spcBef>
                <a:spcPts val="360"/>
              </a:spcBef>
              <a:buClr>
                <a:schemeClr val="lt1"/>
              </a:buClr>
              <a:buSzPct val="100000"/>
              <a:defRPr sz="1800">
                <a:solidFill>
                  <a:schemeClr val="lt1"/>
                </a:solidFill>
              </a:defRPr>
            </a:lvl6pPr>
            <a:lvl7pPr>
              <a:spcBef>
                <a:spcPts val="360"/>
              </a:spcBef>
              <a:buClr>
                <a:schemeClr val="lt1"/>
              </a:buClr>
              <a:buSzPct val="100000"/>
              <a:defRPr sz="1800">
                <a:solidFill>
                  <a:schemeClr val="lt1"/>
                </a:solidFill>
              </a:defRPr>
            </a:lvl7pPr>
            <a:lvl8pPr>
              <a:spcBef>
                <a:spcPts val="360"/>
              </a:spcBef>
              <a:buClr>
                <a:schemeClr val="lt1"/>
              </a:buClr>
              <a:buSzPct val="100000"/>
              <a:defRPr sz="1800">
                <a:solidFill>
                  <a:schemeClr val="lt1"/>
                </a:solidFill>
              </a:defRPr>
            </a:lvl8pPr>
            <a:lvl9pPr>
              <a:spcBef>
                <a:spcPts val="360"/>
              </a:spcBef>
              <a:buClr>
                <a:schemeClr val="lt1"/>
              </a:buClr>
              <a:buSzPct val="100000"/>
              <a:defRPr sz="1800">
                <a:solidFill>
                  <a:schemeClr val="lt1"/>
                </a:solidFill>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lt1"/>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06.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4.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4"/><Relationship Target="../media/image02.jp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nvSpPr>
        <p:spPr>
          <a:xfrm>
            <a:off y="305375" x="248100"/>
            <a:ext cy="4532700" cx="8607599"/>
          </a:xfrm>
          <a:prstGeom prst="rect">
            <a:avLst/>
          </a:prstGeom>
          <a:noFill/>
          <a:ln>
            <a:noFill/>
          </a:ln>
        </p:spPr>
        <p:txBody>
          <a:bodyPr bIns="91425" rIns="91425" lIns="91425" tIns="91425" anchor="t" anchorCtr="0">
            <a:noAutofit/>
          </a:bodyPr>
          <a:lstStyle/>
          <a:p>
            <a:pPr algn="ctr" rtl="0" lvl="0">
              <a:lnSpc>
                <a:spcPct val="115000"/>
              </a:lnSpc>
              <a:spcBef>
                <a:spcPts val="0"/>
              </a:spcBef>
              <a:buClr>
                <a:schemeClr val="dk1"/>
              </a:buClr>
              <a:buSzPct val="25000"/>
              <a:buFont typeface="Arial"/>
              <a:buNone/>
            </a:pPr>
            <a:r>
              <a:rPr b="1" sz="4800" lang="en">
                <a:solidFill>
                  <a:srgbClr val="FFFFFF"/>
                </a:solidFill>
                <a:latin typeface="Happy Monkey"/>
                <a:ea typeface="Happy Monkey"/>
                <a:cs typeface="Happy Monkey"/>
                <a:sym typeface="Happy Monkey"/>
              </a:rPr>
              <a:t>Tell Your Story: </a:t>
            </a:r>
          </a:p>
          <a:p>
            <a:pPr algn="ctr" rtl="0" lvl="0">
              <a:lnSpc>
                <a:spcPct val="115000"/>
              </a:lnSpc>
              <a:spcBef>
                <a:spcPts val="0"/>
              </a:spcBef>
              <a:buClr>
                <a:schemeClr val="dk1"/>
              </a:buClr>
              <a:buSzPct val="45833"/>
              <a:buFont typeface="Arial"/>
              <a:buNone/>
            </a:pPr>
            <a:r>
              <a:rPr sz="2400" lang="en">
                <a:solidFill>
                  <a:srgbClr val="FFFFFF"/>
                </a:solidFill>
                <a:latin typeface="Happy Monkey"/>
                <a:ea typeface="Happy Monkey"/>
                <a:cs typeface="Happy Monkey"/>
                <a:sym typeface="Happy Monkey"/>
              </a:rPr>
              <a:t>Digital Storytelling </a:t>
            </a:r>
          </a:p>
          <a:p>
            <a:pPr algn="ctr" rtl="0" lvl="0">
              <a:lnSpc>
                <a:spcPct val="115000"/>
              </a:lnSpc>
              <a:spcBef>
                <a:spcPts val="0"/>
              </a:spcBef>
              <a:buNone/>
            </a:pPr>
            <a:r>
              <a:rPr sz="2400" lang="en">
                <a:solidFill>
                  <a:srgbClr val="FFFFFF"/>
                </a:solidFill>
                <a:latin typeface="Happy Monkey"/>
                <a:ea typeface="Happy Monkey"/>
                <a:cs typeface="Happy Monkey"/>
                <a:sym typeface="Happy Monkey"/>
              </a:rPr>
              <a:t>with Elementary Students</a:t>
            </a:r>
          </a:p>
          <a:p>
            <a:pPr algn="ctr" rtl="0" lvl="0">
              <a:lnSpc>
                <a:spcPct val="115000"/>
              </a:lnSpc>
              <a:spcBef>
                <a:spcPts val="0"/>
              </a:spcBef>
              <a:buClr>
                <a:schemeClr val="dk1"/>
              </a:buClr>
              <a:buFont typeface="Arial"/>
              <a:buNone/>
            </a:pPr>
            <a:r>
              <a:t/>
            </a:r>
            <a:endParaRPr sz="600">
              <a:solidFill>
                <a:srgbClr val="FFFFFF"/>
              </a:solidFill>
              <a:latin typeface="Happy Monkey"/>
              <a:ea typeface="Happy Monkey"/>
              <a:cs typeface="Happy Monkey"/>
              <a:sym typeface="Happy Monkey"/>
            </a:endParaRPr>
          </a:p>
          <a:p>
            <a:pPr algn="ctr" rtl="0" lvl="0">
              <a:spcBef>
                <a:spcPts val="0"/>
              </a:spcBef>
              <a:buClr>
                <a:schemeClr val="dk1"/>
              </a:buClr>
              <a:buSzPct val="61111"/>
              <a:buFont typeface="Arial"/>
              <a:buNone/>
            </a:pPr>
            <a:r>
              <a:rPr b="1" sz="1800" lang="en">
                <a:solidFill>
                  <a:schemeClr val="lt1"/>
                </a:solidFill>
                <a:latin typeface="Happy Monkey"/>
                <a:ea typeface="Happy Monkey"/>
                <a:cs typeface="Happy Monkey"/>
                <a:sym typeface="Happy Monkey"/>
              </a:rPr>
              <a:t>Elementary Technology Conference</a:t>
            </a:r>
          </a:p>
          <a:p>
            <a:pPr algn="ctr" rtl="0" lvl="0">
              <a:spcBef>
                <a:spcPts val="0"/>
              </a:spcBef>
              <a:buNone/>
            </a:pPr>
            <a:r>
              <a:rPr b="1" sz="1800" lang="en">
                <a:solidFill>
                  <a:schemeClr val="lt1"/>
                </a:solidFill>
                <a:latin typeface="Happy Monkey"/>
                <a:ea typeface="Happy Monkey"/>
                <a:cs typeface="Happy Monkey"/>
                <a:sym typeface="Happy Monkey"/>
              </a:rPr>
              <a:t>Lancaster-Lebanon Intermediate Unit</a:t>
            </a:r>
          </a:p>
          <a:p>
            <a:pPr algn="ctr" rtl="0" lvl="0">
              <a:spcBef>
                <a:spcPts val="0"/>
              </a:spcBef>
              <a:buNone/>
            </a:pPr>
            <a:r>
              <a:rPr b="1" sz="1800" lang="en">
                <a:solidFill>
                  <a:schemeClr val="lt1"/>
                </a:solidFill>
                <a:latin typeface="Happy Monkey"/>
                <a:ea typeface="Happy Monkey"/>
                <a:cs typeface="Happy Monkey"/>
                <a:sym typeface="Happy Monkey"/>
              </a:rPr>
              <a:t>Tuesday, December 9, 2014</a:t>
            </a:r>
          </a:p>
          <a:p>
            <a:pPr algn="ctr" rtl="0" lvl="0">
              <a:spcBef>
                <a:spcPts val="0"/>
              </a:spcBef>
              <a:buNone/>
            </a:pPr>
            <a:r>
              <a:t/>
            </a:r>
            <a:endParaRPr b="1" sz="600">
              <a:solidFill>
                <a:schemeClr val="lt1"/>
              </a:solidFill>
              <a:latin typeface="Happy Monkey"/>
              <a:ea typeface="Happy Monkey"/>
              <a:cs typeface="Happy Monkey"/>
              <a:sym typeface="Happy Monkey"/>
            </a:endParaRPr>
          </a:p>
          <a:p>
            <a:pPr algn="ctr" rtl="0" lvl="0">
              <a:spcBef>
                <a:spcPts val="0"/>
              </a:spcBef>
              <a:buNone/>
            </a:pPr>
            <a:r>
              <a:t/>
            </a:r>
            <a:endParaRPr b="1" sz="600">
              <a:solidFill>
                <a:schemeClr val="lt1"/>
              </a:solidFill>
              <a:latin typeface="Happy Monkey"/>
              <a:ea typeface="Happy Monkey"/>
              <a:cs typeface="Happy Monkey"/>
              <a:sym typeface="Happy Monkey"/>
            </a:endParaRPr>
          </a:p>
          <a:p>
            <a:pPr algn="ctr" rtl="0" lvl="0">
              <a:spcBef>
                <a:spcPts val="0"/>
              </a:spcBef>
              <a:buNone/>
            </a:pPr>
            <a:r>
              <a:t/>
            </a:r>
            <a:endParaRPr b="1" sz="600">
              <a:solidFill>
                <a:schemeClr val="lt1"/>
              </a:solidFill>
              <a:latin typeface="Happy Monkey"/>
              <a:ea typeface="Happy Monkey"/>
              <a:cs typeface="Happy Monkey"/>
              <a:sym typeface="Happy Monkey"/>
            </a:endParaRPr>
          </a:p>
          <a:p>
            <a:pPr algn="ctr" rtl="0" lvl="0">
              <a:spcBef>
                <a:spcPts val="0"/>
              </a:spcBef>
              <a:buNone/>
            </a:pPr>
            <a:r>
              <a:t/>
            </a:r>
            <a:endParaRPr b="1" sz="600">
              <a:solidFill>
                <a:schemeClr val="lt1"/>
              </a:solidFill>
              <a:latin typeface="Happy Monkey"/>
              <a:ea typeface="Happy Monkey"/>
              <a:cs typeface="Happy Monkey"/>
              <a:sym typeface="Happy Monkey"/>
            </a:endParaRPr>
          </a:p>
          <a:p>
            <a:pPr algn="ctr" rtl="0" lvl="0">
              <a:spcBef>
                <a:spcPts val="0"/>
              </a:spcBef>
              <a:buNone/>
            </a:pPr>
            <a:r>
              <a:rPr b="1" sz="2400" lang="en">
                <a:solidFill>
                  <a:schemeClr val="lt1"/>
                </a:solidFill>
                <a:latin typeface="Happy Monkey"/>
                <a:ea typeface="Happy Monkey"/>
                <a:cs typeface="Happy Monkey"/>
                <a:sym typeface="Happy Monkey"/>
              </a:rPr>
              <a:t>Karen Ditzler</a:t>
            </a:r>
          </a:p>
          <a:p>
            <a:pPr algn="ctr" rtl="0" lvl="0">
              <a:spcBef>
                <a:spcPts val="0"/>
              </a:spcBef>
              <a:buNone/>
            </a:pPr>
            <a:r>
              <a:rPr b="1" sz="1800" lang="en">
                <a:solidFill>
                  <a:schemeClr val="lt1"/>
                </a:solidFill>
                <a:latin typeface="Happy Monkey"/>
                <a:ea typeface="Happy Monkey"/>
                <a:cs typeface="Happy Monkey"/>
                <a:sym typeface="Happy Monkey"/>
              </a:rPr>
              <a:t>Instructional Technology Specialist</a:t>
            </a:r>
          </a:p>
          <a:p>
            <a:pPr algn="ctr" rtl="0" lvl="0">
              <a:spcBef>
                <a:spcPts val="0"/>
              </a:spcBef>
              <a:buNone/>
            </a:pPr>
            <a:r>
              <a:rPr b="1" sz="1800" lang="en">
                <a:solidFill>
                  <a:schemeClr val="lt1"/>
                </a:solidFill>
                <a:latin typeface="Happy Monkey"/>
                <a:ea typeface="Happy Monkey"/>
                <a:cs typeface="Happy Monkey"/>
                <a:sym typeface="Happy Monkey"/>
              </a:rPr>
              <a:t>Capital Area Intermediate Unit</a:t>
            </a:r>
          </a:p>
          <a:p>
            <a:pPr algn="ctr" rtl="0" lvl="0">
              <a:spcBef>
                <a:spcPts val="0"/>
              </a:spcBef>
              <a:buNone/>
            </a:pPr>
            <a:r>
              <a:rPr b="1" sz="1800" lang="en">
                <a:solidFill>
                  <a:schemeClr val="lt1"/>
                </a:solidFill>
                <a:latin typeface="Happy Monkey"/>
                <a:ea typeface="Happy Monkey"/>
                <a:cs typeface="Happy Monkey"/>
                <a:sym typeface="Happy Monkey"/>
              </a:rPr>
              <a:t>kditzler@caiu.org</a:t>
            </a:r>
          </a:p>
          <a:p>
            <a:pPr algn="ctr" rtl="0" lvl="0">
              <a:spcBef>
                <a:spcPts val="0"/>
              </a:spcBef>
              <a:buClr>
                <a:schemeClr val="dk1"/>
              </a:buClr>
              <a:buSzPct val="61111"/>
              <a:buFont typeface="Arial"/>
              <a:buNone/>
            </a:pPr>
            <a:r>
              <a:rPr b="1" sz="1800" lang="en">
                <a:solidFill>
                  <a:schemeClr val="lt1"/>
                </a:solidFill>
                <a:latin typeface="Happy Monkey"/>
                <a:ea typeface="Happy Monkey"/>
                <a:cs typeface="Happy Monkey"/>
                <a:sym typeface="Happy Monkey"/>
              </a:rPr>
              <a:t>Twitter: @kditzler</a:t>
            </a:r>
          </a:p>
          <a:p>
            <a:pPr algn="ctr" rtl="0" lvl="0">
              <a:spcBef>
                <a:spcPts val="0"/>
              </a:spcBef>
              <a:buClr>
                <a:schemeClr val="dk1"/>
              </a:buClr>
              <a:buFont typeface="Arial"/>
              <a:buNone/>
            </a:pPr>
            <a:r>
              <a:t/>
            </a:r>
            <a:endParaRPr b="1" sz="4800">
              <a:solidFill>
                <a:schemeClr val="lt1"/>
              </a:solidFill>
            </a:endParaRPr>
          </a:p>
          <a:p>
            <a:pPr>
              <a:spcBef>
                <a:spcPts val="0"/>
              </a:spcBef>
              <a:buNone/>
            </a:pPr>
            <a:r>
              <a:t/>
            </a:r>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y="0" x="0"/>
          <a:ext cy="0" cx="0"/>
          <a:chOff y="0" x="0"/>
          <a:chExt cy="0" cx="0"/>
        </a:xfrm>
      </p:grpSpPr>
      <p:sp>
        <p:nvSpPr>
          <p:cNvPr id="78" name="Shape 78"/>
          <p:cNvSpPr txBox="1"/>
          <p:nvPr>
            <p:ph type="title"/>
          </p:nvPr>
        </p:nvSpPr>
        <p:spPr>
          <a:xfrm>
            <a:off y="205959" x="457200"/>
            <a:ext cy="4680599" cx="8229600"/>
          </a:xfrm>
          <a:prstGeom prst="rect">
            <a:avLst/>
          </a:prstGeom>
        </p:spPr>
        <p:txBody>
          <a:bodyPr bIns="91425" rIns="91425" lIns="91425" tIns="91425" anchor="b" anchorCtr="0">
            <a:noAutofit/>
          </a:bodyPr>
          <a:lstStyle/>
          <a:p>
            <a:pPr algn="ctr" rtl="0">
              <a:spcBef>
                <a:spcPts val="0"/>
              </a:spcBef>
              <a:buNone/>
            </a:pPr>
            <a:r>
              <a:rPr lang="en">
                <a:latin typeface="Happy Monkey"/>
                <a:ea typeface="Happy Monkey"/>
                <a:cs typeface="Happy Monkey"/>
                <a:sym typeface="Happy Monkey"/>
              </a:rPr>
              <a:t>Planning Process</a:t>
            </a:r>
          </a:p>
          <a:p>
            <a:pPr algn="ctr" rtl="0">
              <a:spcBef>
                <a:spcPts val="0"/>
              </a:spcBef>
              <a:buNone/>
            </a:pPr>
            <a:r>
              <a:t/>
            </a:r>
            <a:endParaRPr sz="1000">
              <a:latin typeface="Happy Monkey"/>
              <a:ea typeface="Happy Monkey"/>
              <a:cs typeface="Happy Monkey"/>
              <a:sym typeface="Happy Monkey"/>
            </a:endParaRPr>
          </a:p>
          <a:p>
            <a:pPr algn="ctr" rtl="0">
              <a:spcBef>
                <a:spcPts val="0"/>
              </a:spcBef>
              <a:buNone/>
            </a:pPr>
            <a:r>
              <a:t/>
            </a:r>
            <a:endParaRPr sz="1000">
              <a:latin typeface="Happy Monkey"/>
              <a:ea typeface="Happy Monkey"/>
              <a:cs typeface="Happy Monkey"/>
              <a:sym typeface="Happy Monkey"/>
            </a:endParaRPr>
          </a:p>
          <a:p>
            <a:pPr algn="ctr" rtl="0">
              <a:spcBef>
                <a:spcPts val="0"/>
              </a:spcBef>
              <a:buNone/>
            </a:pPr>
            <a:r>
              <a:rPr sz="3000" lang="en">
                <a:latin typeface="Happy Monkey"/>
                <a:ea typeface="Happy Monkey"/>
                <a:cs typeface="Happy Monkey"/>
                <a:sym typeface="Happy Monkey"/>
              </a:rPr>
              <a:t>Goals/Objectives</a:t>
            </a:r>
          </a:p>
          <a:p>
            <a:pPr algn="ctr" rtl="0">
              <a:spcBef>
                <a:spcPts val="0"/>
              </a:spcBef>
              <a:buNone/>
            </a:pPr>
            <a:r>
              <a:rPr sz="3000" lang="en">
                <a:latin typeface="Happy Monkey"/>
                <a:ea typeface="Happy Monkey"/>
                <a:cs typeface="Happy Monkey"/>
                <a:sym typeface="Happy Monkey"/>
              </a:rPr>
              <a:t>Timeframe</a:t>
            </a:r>
          </a:p>
          <a:p>
            <a:pPr algn="ctr" rtl="0">
              <a:spcBef>
                <a:spcPts val="0"/>
              </a:spcBef>
              <a:buNone/>
            </a:pPr>
            <a:r>
              <a:rPr sz="3000" lang="en">
                <a:latin typeface="Happy Monkey"/>
                <a:ea typeface="Happy Monkey"/>
                <a:cs typeface="Happy Monkey"/>
                <a:sym typeface="Happy Monkey"/>
              </a:rPr>
              <a:t>Introduce Tool(s)</a:t>
            </a:r>
          </a:p>
          <a:p>
            <a:pPr algn="ctr" rtl="0">
              <a:spcBef>
                <a:spcPts val="0"/>
              </a:spcBef>
              <a:buNone/>
            </a:pPr>
            <a:r>
              <a:rPr sz="3000" lang="en">
                <a:latin typeface="Happy Monkey"/>
                <a:ea typeface="Happy Monkey"/>
                <a:cs typeface="Happy Monkey"/>
                <a:sym typeface="Happy Monkey"/>
              </a:rPr>
              <a:t>Requirements/Rubrics</a:t>
            </a:r>
          </a:p>
          <a:p>
            <a:pPr algn="ctr" rtl="0">
              <a:spcBef>
                <a:spcPts val="0"/>
              </a:spcBef>
              <a:buNone/>
            </a:pPr>
            <a:r>
              <a:rPr sz="3000" lang="en">
                <a:latin typeface="Happy Monkey"/>
                <a:ea typeface="Happy Monkey"/>
                <a:cs typeface="Happy Monkey"/>
                <a:sym typeface="Happy Monkey"/>
              </a:rPr>
              <a:t>Share Examples</a:t>
            </a:r>
          </a:p>
          <a:p>
            <a:pPr algn="ctr" rtl="0">
              <a:spcBef>
                <a:spcPts val="0"/>
              </a:spcBef>
              <a:buNone/>
            </a:pPr>
            <a:r>
              <a:t/>
            </a:r>
            <a:endParaRPr sz="1000">
              <a:latin typeface="Happy Monkey"/>
              <a:ea typeface="Happy Monkey"/>
              <a:cs typeface="Happy Monkey"/>
              <a:sym typeface="Happy Monkey"/>
            </a:endParaRPr>
          </a:p>
          <a:p>
            <a:pPr algn="ctr">
              <a:spcBef>
                <a:spcPts val="0"/>
              </a:spcBef>
              <a:buNone/>
            </a:pPr>
            <a:r>
              <a:rPr sz="3000" lang="en">
                <a:solidFill>
                  <a:srgbClr val="FFFF00"/>
                </a:solidFill>
                <a:latin typeface="Happy Monkey"/>
                <a:ea typeface="Happy Monkey"/>
                <a:cs typeface="Happy Monkey"/>
                <a:sym typeface="Happy Monkey"/>
              </a:rPr>
              <a:t>Teacher is the facilitator! Guide, assist and conduct periodic checks for progress.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 name="Shape 34"/>
        <p:cNvGrpSpPr/>
        <p:nvPr/>
      </p:nvGrpSpPr>
      <p:grpSpPr>
        <a:xfrm>
          <a:off y="0" x="0"/>
          <a:ext cy="0" cx="0"/>
          <a:chOff y="0" x="0"/>
          <a:chExt cy="0" cx="0"/>
        </a:xfrm>
      </p:grpSpPr>
      <p:pic>
        <p:nvPicPr>
          <p:cNvPr id="35" name="Shape 35"/>
          <p:cNvPicPr preferRelativeResize="0"/>
          <p:nvPr/>
        </p:nvPicPr>
        <p:blipFill>
          <a:blip r:embed="rId3">
            <a:alphaModFix/>
          </a:blip>
          <a:stretch>
            <a:fillRect/>
          </a:stretch>
        </p:blipFill>
        <p:spPr>
          <a:xfrm>
            <a:off y="229600" x="307325"/>
            <a:ext cy="4684300" cx="8529324"/>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 name="Shape 39"/>
        <p:cNvGrpSpPr/>
        <p:nvPr/>
      </p:nvGrpSpPr>
      <p:grpSpPr>
        <a:xfrm>
          <a:off y="0" x="0"/>
          <a:ext cy="0" cx="0"/>
          <a:chOff y="0" x="0"/>
          <a:chExt cy="0" cx="0"/>
        </a:xfrm>
      </p:grpSpPr>
      <p:pic>
        <p:nvPicPr>
          <p:cNvPr id="40" name="Shape 40"/>
          <p:cNvPicPr preferRelativeResize="0"/>
          <p:nvPr/>
        </p:nvPicPr>
        <p:blipFill>
          <a:blip r:embed="rId3">
            <a:alphaModFix/>
          </a:blip>
          <a:stretch>
            <a:fillRect/>
          </a:stretch>
        </p:blipFill>
        <p:spPr>
          <a:xfrm>
            <a:off y="497062" x="2528725"/>
            <a:ext cy="4149375" cx="4086524"/>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 name="Shape 44"/>
        <p:cNvGrpSpPr/>
        <p:nvPr/>
      </p:nvGrpSpPr>
      <p:grpSpPr>
        <a:xfrm>
          <a:off y="0" x="0"/>
          <a:ext cy="0" cx="0"/>
          <a:chOff y="0" x="0"/>
          <a:chExt cy="0" cx="0"/>
        </a:xfrm>
      </p:grpSpPr>
      <p:pic>
        <p:nvPicPr>
          <p:cNvPr id="45" name="Shape 45"/>
          <p:cNvPicPr preferRelativeResize="0"/>
          <p:nvPr/>
        </p:nvPicPr>
        <p:blipFill>
          <a:blip r:embed="rId3">
            <a:alphaModFix/>
          </a:blip>
          <a:stretch>
            <a:fillRect/>
          </a:stretch>
        </p:blipFill>
        <p:spPr>
          <a:xfrm>
            <a:off y="219575" x="1079725"/>
            <a:ext cy="4704349" cx="698455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 name="Shape 49"/>
        <p:cNvGrpSpPr/>
        <p:nvPr/>
      </p:nvGrpSpPr>
      <p:grpSpPr>
        <a:xfrm>
          <a:off y="0" x="0"/>
          <a:ext cy="0" cx="0"/>
          <a:chOff y="0" x="0"/>
          <a:chExt cy="0" cx="0"/>
        </a:xfrm>
      </p:grpSpPr>
      <p:pic>
        <p:nvPicPr>
          <p:cNvPr id="50" name="Shape 50"/>
          <p:cNvPicPr preferRelativeResize="0"/>
          <p:nvPr/>
        </p:nvPicPr>
        <p:blipFill>
          <a:blip r:embed="rId3">
            <a:alphaModFix/>
          </a:blip>
          <a:stretch>
            <a:fillRect/>
          </a:stretch>
        </p:blipFill>
        <p:spPr>
          <a:xfrm>
            <a:off y="198293" x="1214737"/>
            <a:ext cy="4746924" cx="671452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 name="Shape 54"/>
        <p:cNvGrpSpPr/>
        <p:nvPr/>
      </p:nvGrpSpPr>
      <p:grpSpPr>
        <a:xfrm>
          <a:off y="0" x="0"/>
          <a:ext cy="0" cx="0"/>
          <a:chOff y="0" x="0"/>
          <a:chExt cy="0" cx="0"/>
        </a:xfrm>
      </p:grpSpPr>
      <p:pic>
        <p:nvPicPr>
          <p:cNvPr id="55" name="Shape 55"/>
          <p:cNvPicPr preferRelativeResize="0"/>
          <p:nvPr/>
        </p:nvPicPr>
        <p:blipFill>
          <a:blip r:embed="rId3">
            <a:alphaModFix/>
          </a:blip>
          <a:stretch>
            <a:fillRect/>
          </a:stretch>
        </p:blipFill>
        <p:spPr>
          <a:xfrm>
            <a:off y="1693250" x="4483246"/>
            <a:ext cy="3318199" cx="4374650"/>
          </a:xfrm>
          <a:prstGeom prst="rect">
            <a:avLst/>
          </a:prstGeom>
          <a:noFill/>
          <a:ln>
            <a:noFill/>
          </a:ln>
        </p:spPr>
      </p:pic>
      <p:pic>
        <p:nvPicPr>
          <p:cNvPr id="56" name="Shape 56"/>
          <p:cNvPicPr preferRelativeResize="0"/>
          <p:nvPr/>
        </p:nvPicPr>
        <p:blipFill>
          <a:blip r:embed="rId4">
            <a:alphaModFix/>
          </a:blip>
          <a:stretch>
            <a:fillRect/>
          </a:stretch>
        </p:blipFill>
        <p:spPr>
          <a:xfrm>
            <a:off y="191000" x="292050"/>
            <a:ext cy="3103975" cx="4538525"/>
          </a:xfrm>
          <a:prstGeom prst="rect">
            <a:avLst/>
          </a:prstGeom>
          <a:noFill/>
          <a:ln>
            <a:noFill/>
          </a:ln>
        </p:spPr>
      </p:pic>
      <p:sp>
        <p:nvSpPr>
          <p:cNvPr id="57" name="Shape 57"/>
          <p:cNvSpPr txBox="1"/>
          <p:nvPr/>
        </p:nvSpPr>
        <p:spPr>
          <a:xfrm>
            <a:off y="374125" x="5270725"/>
            <a:ext cy="1199400" cx="3444300"/>
          </a:xfrm>
          <a:prstGeom prst="rect">
            <a:avLst/>
          </a:prstGeom>
          <a:noFill/>
          <a:ln>
            <a:noFill/>
          </a:ln>
        </p:spPr>
        <p:txBody>
          <a:bodyPr bIns="91425" rIns="91425" lIns="91425" tIns="91425" anchor="t" anchorCtr="0">
            <a:noAutofit/>
          </a:bodyPr>
          <a:lstStyle/>
          <a:p>
            <a:pPr>
              <a:spcBef>
                <a:spcPts val="0"/>
              </a:spcBef>
              <a:buNone/>
            </a:pPr>
            <a:r>
              <a:rPr b="1" sz="4800" lang="en">
                <a:solidFill>
                  <a:srgbClr val="FFFFFF"/>
                </a:solidFill>
                <a:latin typeface="Happy Monkey"/>
                <a:ea typeface="Happy Monkey"/>
                <a:cs typeface="Happy Monkey"/>
                <a:sym typeface="Happy Monkey"/>
              </a:rPr>
              <a:t>Storybird</a:t>
            </a:r>
          </a:p>
        </p:txBody>
      </p:sp>
      <p:sp>
        <p:nvSpPr>
          <p:cNvPr id="58" name="Shape 58"/>
          <p:cNvSpPr txBox="1"/>
          <p:nvPr/>
        </p:nvSpPr>
        <p:spPr>
          <a:xfrm>
            <a:off y="3576175" x="517175"/>
            <a:ext cy="1331400" cx="3576300"/>
          </a:xfrm>
          <a:prstGeom prst="rect">
            <a:avLst/>
          </a:prstGeom>
          <a:noFill/>
          <a:ln>
            <a:noFill/>
          </a:ln>
        </p:spPr>
        <p:txBody>
          <a:bodyPr bIns="91425" rIns="91425" lIns="91425" tIns="91425" anchor="t" anchorCtr="0">
            <a:noAutofit/>
          </a:bodyPr>
          <a:lstStyle/>
          <a:p>
            <a:pPr algn="ctr">
              <a:spcBef>
                <a:spcPts val="0"/>
              </a:spcBef>
              <a:buNone/>
            </a:pPr>
            <a:r>
              <a:rPr b="1" sz="3600" lang="en">
                <a:solidFill>
                  <a:srgbClr val="FFFFFF"/>
                </a:solidFill>
                <a:latin typeface="Happy Monkey"/>
                <a:ea typeface="Happy Monkey"/>
                <a:cs typeface="Happy Monkey"/>
                <a:sym typeface="Happy Monkey"/>
              </a:rPr>
              <a:t>Collaborative Writing</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y="0" x="0"/>
          <a:ext cy="0" cx="0"/>
          <a:chOff y="0" x="0"/>
          <a:chExt cy="0" cx="0"/>
        </a:xfrm>
      </p:grpSpPr>
      <p:pic>
        <p:nvPicPr>
          <p:cNvPr id="63" name="Shape 63"/>
          <p:cNvPicPr preferRelativeResize="0"/>
          <p:nvPr/>
        </p:nvPicPr>
        <p:blipFill>
          <a:blip r:embed="rId3">
            <a:alphaModFix/>
          </a:blip>
          <a:stretch>
            <a:fillRect/>
          </a:stretch>
        </p:blipFill>
        <p:spPr>
          <a:xfrm>
            <a:off y="0" x="2680382"/>
            <a:ext cy="5143499" cx="378323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y="0" x="0"/>
          <a:ext cy="0" cx="0"/>
          <a:chOff y="0" x="0"/>
          <a:chExt cy="0" cx="0"/>
        </a:xfrm>
      </p:grpSpPr>
      <p:sp>
        <p:nvSpPr>
          <p:cNvPr id="68" name="Shape 68"/>
          <p:cNvSpPr txBox="1"/>
          <p:nvPr>
            <p:ph type="title"/>
          </p:nvPr>
        </p:nvSpPr>
        <p:spPr>
          <a:xfrm>
            <a:off y="205959" x="457200"/>
            <a:ext cy="4740899" cx="8229600"/>
          </a:xfrm>
          <a:prstGeom prst="rect">
            <a:avLst/>
          </a:prstGeom>
        </p:spPr>
        <p:txBody>
          <a:bodyPr bIns="91425" rIns="91425" lIns="91425" tIns="91425" anchor="b" anchorCtr="0">
            <a:noAutofit/>
          </a:bodyPr>
          <a:lstStyle/>
          <a:p>
            <a:pPr algn="ctr" rtl="0" lvl="0">
              <a:lnSpc>
                <a:spcPct val="146250"/>
              </a:lnSpc>
              <a:spcBef>
                <a:spcPts val="0"/>
              </a:spcBef>
              <a:buClr>
                <a:schemeClr val="dk1"/>
              </a:buClr>
              <a:buSzPct val="30555"/>
              <a:buFont typeface="Arial"/>
              <a:buNone/>
            </a:pPr>
            <a:r>
              <a:rPr lang="en">
                <a:solidFill>
                  <a:srgbClr val="FFFFFF"/>
                </a:solidFill>
                <a:latin typeface="Happy Monkey"/>
                <a:ea typeface="Happy Monkey"/>
                <a:cs typeface="Happy Monkey"/>
                <a:sym typeface="Happy Monkey"/>
              </a:rPr>
              <a:t>Why use Digital Storytelling?</a:t>
            </a:r>
          </a:p>
          <a:p>
            <a:pPr algn="ctr" rtl="0">
              <a:spcBef>
                <a:spcPts val="0"/>
              </a:spcBef>
              <a:buNone/>
            </a:pPr>
            <a:r>
              <a:rPr sz="2400" lang="en">
                <a:latin typeface="Happy Monkey"/>
                <a:ea typeface="Happy Monkey"/>
                <a:cs typeface="Happy Monkey"/>
                <a:sym typeface="Happy Monkey"/>
              </a:rPr>
              <a:t>Motivation</a:t>
            </a:r>
          </a:p>
          <a:p>
            <a:pPr algn="ctr" rtl="0">
              <a:spcBef>
                <a:spcPts val="0"/>
              </a:spcBef>
              <a:buNone/>
            </a:pPr>
            <a:r>
              <a:rPr sz="2400" lang="en">
                <a:latin typeface="Happy Monkey"/>
                <a:ea typeface="Happy Monkey"/>
                <a:cs typeface="Happy Monkey"/>
                <a:sym typeface="Happy Monkey"/>
              </a:rPr>
              <a:t>Interactivity</a:t>
            </a:r>
          </a:p>
          <a:p>
            <a:pPr algn="ctr" rtl="0">
              <a:spcBef>
                <a:spcPts val="0"/>
              </a:spcBef>
              <a:buNone/>
            </a:pPr>
            <a:r>
              <a:rPr sz="2400" lang="en">
                <a:latin typeface="Happy Monkey"/>
                <a:ea typeface="Happy Monkey"/>
                <a:cs typeface="Happy Monkey"/>
                <a:sym typeface="Happy Monkey"/>
              </a:rPr>
              <a:t>Creativity</a:t>
            </a:r>
          </a:p>
          <a:p>
            <a:pPr algn="ctr" rtl="0">
              <a:spcBef>
                <a:spcPts val="0"/>
              </a:spcBef>
              <a:buNone/>
            </a:pPr>
            <a:r>
              <a:rPr sz="2400" lang="en">
                <a:latin typeface="Happy Monkey"/>
                <a:ea typeface="Happy Monkey"/>
                <a:cs typeface="Happy Monkey"/>
                <a:sym typeface="Happy Monkey"/>
              </a:rPr>
              <a:t>Authenticity</a:t>
            </a:r>
          </a:p>
          <a:p>
            <a:pPr algn="ctr" rtl="0">
              <a:spcBef>
                <a:spcPts val="0"/>
              </a:spcBef>
              <a:buNone/>
            </a:pPr>
            <a:r>
              <a:rPr sz="2400" lang="en">
                <a:latin typeface="Happy Monkey"/>
                <a:ea typeface="Happy Monkey"/>
                <a:cs typeface="Happy Monkey"/>
                <a:sym typeface="Happy Monkey"/>
              </a:rPr>
              <a:t>Collaboration</a:t>
            </a:r>
          </a:p>
          <a:p>
            <a:pPr algn="ctr" rtl="0">
              <a:spcBef>
                <a:spcPts val="0"/>
              </a:spcBef>
              <a:buNone/>
            </a:pPr>
            <a:r>
              <a:rPr sz="2400" lang="en">
                <a:latin typeface="Happy Monkey"/>
                <a:ea typeface="Happy Monkey"/>
                <a:cs typeface="Happy Monkey"/>
                <a:sym typeface="Happy Monkey"/>
              </a:rPr>
              <a:t>Student Choice</a:t>
            </a:r>
          </a:p>
          <a:p>
            <a:pPr algn="ctr" rtl="0">
              <a:spcBef>
                <a:spcPts val="0"/>
              </a:spcBef>
              <a:buNone/>
            </a:pPr>
            <a:r>
              <a:rPr sz="2400" lang="en">
                <a:latin typeface="Happy Monkey"/>
                <a:ea typeface="Happy Monkey"/>
                <a:cs typeface="Happy Monkey"/>
                <a:sym typeface="Happy Monkey"/>
              </a:rPr>
              <a:t>Get Feedback</a:t>
            </a:r>
          </a:p>
          <a:p>
            <a:pPr algn="ctr" rtl="0">
              <a:spcBef>
                <a:spcPts val="0"/>
              </a:spcBef>
              <a:buNone/>
            </a:pPr>
            <a:r>
              <a:rPr sz="2400" lang="en">
                <a:latin typeface="Happy Monkey"/>
                <a:ea typeface="Happy Monkey"/>
                <a:cs typeface="Happy Monkey"/>
                <a:sym typeface="Happy Monkey"/>
              </a:rPr>
              <a:t>Broaden your Audience</a:t>
            </a:r>
          </a:p>
          <a:p>
            <a:pPr algn="ctr" rtl="0">
              <a:spcBef>
                <a:spcPts val="0"/>
              </a:spcBef>
              <a:buNone/>
            </a:pPr>
            <a:r>
              <a:rPr sz="2400" lang="en">
                <a:latin typeface="Happy Monkey"/>
                <a:ea typeface="Happy Monkey"/>
                <a:cs typeface="Happy Monkey"/>
                <a:sym typeface="Happy Monkey"/>
              </a:rPr>
              <a:t>Read/Review Works of Others</a:t>
            </a:r>
          </a:p>
          <a:p>
            <a:pPr algn="ctr">
              <a:spcBef>
                <a:spcPts val="0"/>
              </a:spcBef>
              <a:buNone/>
            </a:pPr>
            <a:r>
              <a:rPr sz="2400" lang="en">
                <a:latin typeface="Happy Monkey"/>
                <a:ea typeface="Happy Monkey"/>
                <a:cs typeface="Happy Monkey"/>
                <a:sym typeface="Happy Monkey"/>
              </a:rPr>
              <a:t>Check for Understanding</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y="0" x="0"/>
          <a:ext cy="0" cx="0"/>
          <a:chOff y="0" x="0"/>
          <a:chExt cy="0" cx="0"/>
        </a:xfrm>
      </p:grpSpPr>
      <p:sp>
        <p:nvSpPr>
          <p:cNvPr id="73" name="Shape 73"/>
          <p:cNvSpPr txBox="1"/>
          <p:nvPr>
            <p:ph type="title"/>
          </p:nvPr>
        </p:nvSpPr>
        <p:spPr>
          <a:xfrm>
            <a:off y="278199" x="457200"/>
            <a:ext cy="4644600" cx="8229600"/>
          </a:xfrm>
          <a:prstGeom prst="rect">
            <a:avLst/>
          </a:prstGeom>
        </p:spPr>
        <p:txBody>
          <a:bodyPr bIns="91425" rIns="91425" lIns="91425" tIns="91425" anchor="b" anchorCtr="0">
            <a:noAutofit/>
          </a:bodyPr>
          <a:lstStyle/>
          <a:p>
            <a:pPr algn="ctr" rtl="0">
              <a:spcBef>
                <a:spcPts val="0"/>
              </a:spcBef>
              <a:buNone/>
            </a:pPr>
            <a:r>
              <a:rPr sz="4800" lang="en">
                <a:solidFill>
                  <a:srgbClr val="FF0000"/>
                </a:solidFill>
                <a:latin typeface="Happy Monkey"/>
                <a:ea typeface="Happy Monkey"/>
                <a:cs typeface="Happy Monkey"/>
                <a:sym typeface="Happy Monkey"/>
              </a:rPr>
              <a:t>Don’t make the digital part of the storytelling an add-on! </a:t>
            </a:r>
          </a:p>
          <a:p>
            <a:pPr algn="ctr" rtl="0">
              <a:spcBef>
                <a:spcPts val="0"/>
              </a:spcBef>
              <a:buNone/>
            </a:pPr>
            <a:r>
              <a:t/>
            </a:r>
            <a:endParaRPr sz="1200">
              <a:solidFill>
                <a:srgbClr val="FF0000"/>
              </a:solidFill>
              <a:latin typeface="Happy Monkey"/>
              <a:ea typeface="Happy Monkey"/>
              <a:cs typeface="Happy Monkey"/>
              <a:sym typeface="Happy Monkey"/>
            </a:endParaRPr>
          </a:p>
          <a:p>
            <a:pPr algn="ctr" rtl="0">
              <a:spcBef>
                <a:spcPts val="0"/>
              </a:spcBef>
              <a:buNone/>
            </a:pPr>
            <a:r>
              <a:rPr sz="4800" lang="en">
                <a:solidFill>
                  <a:srgbClr val="FFFF00"/>
                </a:solidFill>
                <a:latin typeface="Happy Monkey"/>
                <a:ea typeface="Happy Monkey"/>
                <a:cs typeface="Happy Monkey"/>
                <a:sym typeface="Happy Monkey"/>
              </a:rPr>
              <a:t>Make it an integral part of the process!</a:t>
            </a:r>
          </a:p>
          <a:p>
            <a:pPr algn="ctr" rtl="0">
              <a:spcBef>
                <a:spcPts val="0"/>
              </a:spcBef>
              <a:buNone/>
            </a:pPr>
            <a:r>
              <a:t/>
            </a:r>
            <a:endParaRPr>
              <a:solidFill>
                <a:srgbClr val="FFFF00"/>
              </a:solidFill>
              <a:latin typeface="Happy Monkey"/>
              <a:ea typeface="Happy Monkey"/>
              <a:cs typeface="Happy Monkey"/>
              <a:sym typeface="Happy Monkey"/>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dark-gradient">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