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2" r:id="rId7"/>
    <p:sldId id="263" r:id="rId8"/>
    <p:sldId id="264" r:id="rId9"/>
    <p:sldId id="265" r:id="rId10"/>
    <p:sldId id="267" r:id="rId11"/>
    <p:sldId id="268" r:id="rId12"/>
    <p:sldId id="270" r:id="rId13"/>
    <p:sldId id="271" r:id="rId14"/>
    <p:sldId id="272" r:id="rId15"/>
    <p:sldId id="273" r:id="rId16"/>
    <p:sldId id="274" r:id="rId17"/>
    <p:sldId id="275" r:id="rId18"/>
    <p:sldId id="276" r:id="rId19"/>
    <p:sldId id="277" r:id="rId20"/>
    <p:sldId id="278" r:id="rId21"/>
    <p:sldId id="279" r:id="rId22"/>
    <p:sldId id="280" r:id="rId23"/>
    <p:sldId id="281" r:id="rId24"/>
    <p:sldId id="282" r:id="rId25"/>
    <p:sldId id="283" r:id="rId26"/>
    <p:sldId id="284" r:id="rId27"/>
    <p:sldId id="285" r:id="rId28"/>
    <p:sldId id="286" r:id="rId29"/>
    <p:sldId id="287" r:id="rId30"/>
    <p:sldId id="288" r:id="rId31"/>
    <p:sldId id="289" r:id="rId32"/>
    <p:sldId id="290" r:id="rId33"/>
    <p:sldId id="291" r:id="rId34"/>
    <p:sldId id="292" r:id="rId35"/>
    <p:sldId id="293" r:id="rId36"/>
    <p:sldId id="294" r:id="rId37"/>
    <p:sldId id="295" r:id="rId38"/>
    <p:sldId id="296" r:id="rId39"/>
    <p:sldId id="297" r:id="rId40"/>
    <p:sldId id="298" r:id="rId41"/>
    <p:sldId id="299"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21"/>
    <p:restoredTop sz="94729"/>
  </p:normalViewPr>
  <p:slideViewPr>
    <p:cSldViewPr snapToGrid="0" snapToObjects="1">
      <p:cViewPr varScale="1">
        <p:scale>
          <a:sx n="109" d="100"/>
          <a:sy n="109" d="100"/>
        </p:scale>
        <p:origin x="44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46" Type="http://schemas.openxmlformats.org/officeDocument/2006/relationships/tableStyles" Target="tableStyles.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presProps" Target="presProps.xml"/><Relationship Id="rId44" Type="http://schemas.openxmlformats.org/officeDocument/2006/relationships/viewProps" Target="viewProps.xml"/><Relationship Id="rId45"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417779" y="802298"/>
            <a:ext cx="8637073" cy="2541431"/>
          </a:xfrm>
        </p:spPr>
        <p:txBody>
          <a:bodyPr bIns="0" anchor="b">
            <a:normAutofit/>
          </a:bodyPr>
          <a:lstStyle>
            <a:lvl1pPr algn="l">
              <a:defRPr sz="6600"/>
            </a:lvl1pPr>
          </a:lstStyle>
          <a:p>
            <a:r>
              <a:rPr lang="en-US" smtClean="0"/>
              <a:t>Click to edit Master title style</a:t>
            </a:r>
            <a:endParaRPr lang="en-US" dirty="0"/>
          </a:p>
        </p:txBody>
      </p:sp>
      <p:sp>
        <p:nvSpPr>
          <p:cNvPr id="3" name="Subtitle 2"/>
          <p:cNvSpPr>
            <a:spLocks noGrp="1"/>
          </p:cNvSpPr>
          <p:nvPr>
            <p:ph type="subTitle" idx="1"/>
          </p:nvPr>
        </p:nvSpPr>
        <p:spPr>
          <a:xfrm>
            <a:off x="2417780" y="3531204"/>
            <a:ext cx="8637072" cy="977621"/>
          </a:xfrm>
        </p:spPr>
        <p:txBody>
          <a:bodyPr tIns="91440" bIns="91440">
            <a:normAutofit/>
          </a:bodyPr>
          <a:lstStyle>
            <a:lvl1pPr marL="0" indent="0" algn="l">
              <a:buNone/>
              <a:defRPr sz="1800" b="0" cap="all" baseline="0">
                <a:solidFill>
                  <a:schemeClr val="tx1"/>
                </a:solidFill>
              </a:defRPr>
            </a:lvl1pPr>
            <a:lvl2pPr marL="457200" indent="0" algn="ctr">
              <a:buNone/>
              <a:defRPr sz="18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12/5/16</a:t>
            </a:fld>
            <a:endParaRPr lang="en-US" dirty="0"/>
          </a:p>
        </p:txBody>
      </p:sp>
      <p:sp>
        <p:nvSpPr>
          <p:cNvPr id="5" name="Footer Placeholder 4"/>
          <p:cNvSpPr>
            <a:spLocks noGrp="1"/>
          </p:cNvSpPr>
          <p:nvPr>
            <p:ph type="ftr" sz="quarter" idx="11"/>
          </p:nvPr>
        </p:nvSpPr>
        <p:spPr>
          <a:xfrm>
            <a:off x="2416500" y="329307"/>
            <a:ext cx="4973915" cy="309201"/>
          </a:xfrm>
        </p:spPr>
        <p:txBody>
          <a:bodyPr/>
          <a:lstStyle/>
          <a:p>
            <a:endParaRPr lang="en-US" dirty="0"/>
          </a:p>
        </p:txBody>
      </p:sp>
      <p:sp>
        <p:nvSpPr>
          <p:cNvPr id="6" name="Slide Number Placeholder 5"/>
          <p:cNvSpPr>
            <a:spLocks noGrp="1"/>
          </p:cNvSpPr>
          <p:nvPr>
            <p:ph type="sldNum" sz="quarter" idx="12"/>
          </p:nvPr>
        </p:nvSpPr>
        <p:spPr>
          <a:xfrm>
            <a:off x="1437664" y="798973"/>
            <a:ext cx="811019" cy="503578"/>
          </a:xfrm>
        </p:spPr>
        <p:txBody>
          <a:bodyPr/>
          <a:lstStyle/>
          <a:p>
            <a:fld id="{6D22F896-40B5-4ADD-8801-0D06FADFA095}" type="slidenum">
              <a:rPr lang="en-US" dirty="0"/>
              <a:t>‹#›</a:t>
            </a:fld>
            <a:endParaRPr lang="en-US" dirty="0"/>
          </a:p>
        </p:txBody>
      </p:sp>
      <p:cxnSp>
        <p:nvCxnSpPr>
          <p:cNvPr id="15" name="Straight Connector 14"/>
          <p:cNvCxnSpPr/>
          <p:nvPr/>
        </p:nvCxnSpPr>
        <p:spPr>
          <a:xfrm>
            <a:off x="2417780" y="3528542"/>
            <a:ext cx="863707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12/5/16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26" name="Straight Connector 25"/>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439111" y="798973"/>
            <a:ext cx="1615742" cy="4659889"/>
          </a:xfrm>
        </p:spPr>
        <p:txBody>
          <a:bodyPr vert="eaVert"/>
          <a:lstStyle>
            <a:lvl1pPr algn="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444672" y="798973"/>
            <a:ext cx="7828830" cy="465988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12/5/16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9439111" y="798973"/>
            <a:ext cx="0" cy="4659889"/>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8A87A34-81AB-432B-8DAE-1953F412C126}" type="datetimeFigureOut">
              <a:rPr lang="en-US" dirty="0"/>
              <a:t>12/5/16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33" name="Straight Connector 32"/>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454239" y="1756130"/>
            <a:ext cx="8643154" cy="1887950"/>
          </a:xfrm>
        </p:spPr>
        <p:txBody>
          <a:bodyPr anchor="b">
            <a:normAutofit/>
          </a:bodyPr>
          <a:lstStyle>
            <a:lvl1pPr algn="l">
              <a:defRPr sz="3600"/>
            </a:lvl1pPr>
          </a:lstStyle>
          <a:p>
            <a:r>
              <a:rPr lang="en-US" smtClean="0"/>
              <a:t>Click to edit Master title style</a:t>
            </a:r>
            <a:endParaRPr lang="en-US" dirty="0"/>
          </a:p>
        </p:txBody>
      </p:sp>
      <p:sp>
        <p:nvSpPr>
          <p:cNvPr id="3" name="Text Placeholder 2"/>
          <p:cNvSpPr>
            <a:spLocks noGrp="1"/>
          </p:cNvSpPr>
          <p:nvPr>
            <p:ph type="body" idx="1"/>
          </p:nvPr>
        </p:nvSpPr>
        <p:spPr>
          <a:xfrm>
            <a:off x="1454239" y="3806195"/>
            <a:ext cx="8630446" cy="1012929"/>
          </a:xfrm>
        </p:spPr>
        <p:txBody>
          <a:bodyPr tIns="91440">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8A87A34-81AB-432B-8DAE-1953F412C126}" type="datetimeFigureOut">
              <a:rPr lang="en-US" dirty="0"/>
              <a:t>12/5/16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D22F896-40B5-4ADD-8801-0D06FADFA095}" type="slidenum">
              <a:rPr lang="en-US" dirty="0"/>
              <a:t>‹#›</a:t>
            </a:fld>
            <a:endParaRPr lang="en-US" dirty="0"/>
          </a:p>
        </p:txBody>
      </p:sp>
      <p:cxnSp>
        <p:nvCxnSpPr>
          <p:cNvPr id="15" name="Straight Connector 14"/>
          <p:cNvCxnSpPr/>
          <p:nvPr/>
        </p:nvCxnSpPr>
        <p:spPr>
          <a:xfrm>
            <a:off x="1454239" y="3804985"/>
            <a:ext cx="8630446"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49217" y="804889"/>
            <a:ext cx="9605635" cy="1059305"/>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447331" y="2010878"/>
            <a:ext cx="4645152" cy="344859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413771" y="2017343"/>
            <a:ext cx="4645152" cy="344152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8A87A34-81AB-432B-8DAE-1953F412C126}" type="datetimeFigureOut">
              <a:rPr lang="en-US" dirty="0"/>
              <a:t>12/5/16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5" name="Straight Connector 3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447191" y="804163"/>
            <a:ext cx="9607661" cy="1056319"/>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447191" y="2019549"/>
            <a:ext cx="4645152" cy="801943"/>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447191" y="2824269"/>
            <a:ext cx="4645152" cy="2644457"/>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412362" y="2023003"/>
            <a:ext cx="4645152" cy="802237"/>
          </a:xfrm>
        </p:spPr>
        <p:txBody>
          <a:bodyPr anchor="b">
            <a:normAutofit/>
          </a:bodyPr>
          <a:lstStyle>
            <a:lvl1pPr marL="0" indent="0">
              <a:lnSpc>
                <a:spcPct val="100000"/>
              </a:lnSpc>
              <a:buNone/>
              <a:defRPr sz="2200" b="0" cap="all" baseline="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412362" y="2821491"/>
            <a:ext cx="4645152" cy="263737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8A87A34-81AB-432B-8DAE-1953F412C126}" type="datetimeFigureOut">
              <a:rPr lang="en-US" dirty="0"/>
              <a:t>12/5/16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6D22F896-40B5-4ADD-8801-0D06FADFA095}" type="slidenum">
              <a:rPr lang="en-US" dirty="0"/>
              <a:t>‹#›</a:t>
            </a:fld>
            <a:endParaRPr lang="en-US" dirty="0"/>
          </a:p>
        </p:txBody>
      </p:sp>
      <p:cxnSp>
        <p:nvCxnSpPr>
          <p:cNvPr id="29" name="Straight Connector 28"/>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8A87A34-81AB-432B-8DAE-1953F412C126}" type="datetimeFigureOut">
              <a:rPr lang="en-US" dirty="0"/>
              <a:t>12/5/16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6D22F896-40B5-4ADD-8801-0D06FADFA095}" type="slidenum">
              <a:rPr lang="en-US" dirty="0"/>
              <a:t>‹#›</a:t>
            </a:fld>
            <a:endParaRPr lang="en-US" dirty="0"/>
          </a:p>
        </p:txBody>
      </p:sp>
      <p:cxnSp>
        <p:nvCxnSpPr>
          <p:cNvPr id="25" name="Straight Connector 24"/>
          <p:cNvCxnSpPr/>
          <p:nvPr/>
        </p:nvCxnSpPr>
        <p:spPr>
          <a:xfrm>
            <a:off x="1453896" y="1847088"/>
            <a:ext cx="9607522"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8A87A34-81AB-432B-8DAE-1953F412C126}" type="datetimeFigureOut">
              <a:rPr lang="en-US" dirty="0"/>
              <a:t>12/5/16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6D22F896-40B5-4ADD-8801-0D06FADFA095}" type="slidenum">
              <a:rPr lang="en-US" dirty="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4671" y="798973"/>
            <a:ext cx="3273099" cy="2247117"/>
          </a:xfrm>
        </p:spPr>
        <p:txBody>
          <a:bodyPr anchor="b">
            <a:normAutofit/>
          </a:bodyPr>
          <a:lstStyle>
            <a:lvl1pPr algn="l">
              <a:defRPr sz="2400"/>
            </a:lvl1pPr>
          </a:lstStyle>
          <a:p>
            <a:r>
              <a:rPr lang="en-US" smtClean="0"/>
              <a:t>Click to edit Master title style</a:t>
            </a:r>
            <a:endParaRPr lang="en-US" dirty="0"/>
          </a:p>
        </p:txBody>
      </p:sp>
      <p:sp>
        <p:nvSpPr>
          <p:cNvPr id="3" name="Content Placeholder 2"/>
          <p:cNvSpPr>
            <a:spLocks noGrp="1"/>
          </p:cNvSpPr>
          <p:nvPr>
            <p:ph idx="1"/>
          </p:nvPr>
        </p:nvSpPr>
        <p:spPr>
          <a:xfrm>
            <a:off x="5043714" y="798974"/>
            <a:ext cx="6012470" cy="4658826"/>
          </a:xfrm>
        </p:spPr>
        <p:txBody>
          <a:bodyPr anchor="ct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444671" y="3205491"/>
            <a:ext cx="3275013" cy="2248181"/>
          </a:xfrm>
        </p:spPr>
        <p:txBody>
          <a:bodyPr/>
          <a:lstStyle>
            <a:lvl1pPr marL="0" indent="0" algn="l">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8A87A34-81AB-432B-8DAE-1953F412C126}" type="datetimeFigureOut">
              <a:rPr lang="en-US" dirty="0"/>
              <a:t>12/5/16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17" name="Straight Connector 16"/>
          <p:cNvCxnSpPr/>
          <p:nvPr/>
        </p:nvCxnSpPr>
        <p:spPr>
          <a:xfrm>
            <a:off x="1448280" y="3205491"/>
            <a:ext cx="3269490"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grpSp>
        <p:nvGrpSpPr>
          <p:cNvPr id="8" name="Group 7"/>
          <p:cNvGrpSpPr/>
          <p:nvPr/>
        </p:nvGrpSpPr>
        <p:grpSpPr>
          <a:xfrm>
            <a:off x="7477387" y="482170"/>
            <a:ext cx="4074533" cy="5149101"/>
            <a:chOff x="7477387" y="482170"/>
            <a:chExt cx="4074533" cy="5149101"/>
          </a:xfrm>
        </p:grpSpPr>
        <p:sp>
          <p:nvSpPr>
            <p:cNvPr id="18" name="Rectangle 17"/>
            <p:cNvSpPr/>
            <p:nvPr/>
          </p:nvSpPr>
          <p:spPr bwMode="black">
            <a:xfrm>
              <a:off x="7477387" y="482170"/>
              <a:ext cx="4074533" cy="5149101"/>
            </a:xfrm>
            <a:prstGeom prst="rect">
              <a:avLst/>
            </a:prstGeom>
            <a:gradFill>
              <a:gsLst>
                <a:gs pos="0">
                  <a:srgbClr val="000001"/>
                </a:gs>
                <a:gs pos="100000">
                  <a:srgbClr val="191919"/>
                </a:gs>
              </a:gsLst>
            </a:gradFill>
            <a:ln w="76200" cmpd="sng">
              <a:noFill/>
              <a:miter lim="800000"/>
            </a:ln>
            <a:effectLst>
              <a:outerShdw blurRad="127000" dist="228600" dir="4740000" sx="98000" sy="98000" algn="tl" rotWithShape="0">
                <a:srgbClr val="000000">
                  <a:alpha val="34000"/>
                </a:srgbClr>
              </a:outerShdw>
            </a:effectLst>
            <a:scene3d>
              <a:camera prst="orthographicFront"/>
              <a:lightRig rig="threePt" dir="t"/>
            </a:scene3d>
            <a:sp3d>
              <a:bevelT w="152400" h="50800" prst="softRound"/>
            </a:sp3d>
          </p:spPr>
          <p:style>
            <a:lnRef idx="1">
              <a:schemeClr val="accent1"/>
            </a:lnRef>
            <a:fillRef idx="3">
              <a:schemeClr val="accent1"/>
            </a:fillRef>
            <a:effectRef idx="2">
              <a:schemeClr val="accent1"/>
            </a:effectRef>
            <a:fontRef idx="minor">
              <a:schemeClr val="lt1"/>
            </a:fontRef>
          </p:style>
        </p:sp>
        <p:sp>
          <p:nvSpPr>
            <p:cNvPr id="19" name="Rectangle 18"/>
            <p:cNvSpPr/>
            <p:nvPr/>
          </p:nvSpPr>
          <p:spPr bwMode="blackWhite">
            <a:xfrm>
              <a:off x="7790446" y="812506"/>
              <a:ext cx="3450289" cy="4466452"/>
            </a:xfrm>
            <a:prstGeom prst="rect">
              <a:avLst/>
            </a:prstGeom>
            <a:gradFill>
              <a:gsLst>
                <a:gs pos="0">
                  <a:srgbClr val="DADADA"/>
                </a:gs>
                <a:gs pos="100000">
                  <a:srgbClr val="FFFFFE"/>
                </a:gs>
              </a:gsLst>
              <a:lin ang="16200000" scaled="0"/>
            </a:gradFill>
            <a:ln w="50800" cmpd="sng">
              <a:solidFill>
                <a:srgbClr val="191919"/>
              </a:solidFill>
              <a:miter lim="800000"/>
            </a:ln>
            <a:effectLst>
              <a:innerShdw blurRad="63500" dist="88900" dir="14100000">
                <a:srgbClr val="000000">
                  <a:alpha val="30000"/>
                </a:srgbClr>
              </a:innerShdw>
            </a:effectLst>
            <a:scene3d>
              <a:camera prst="orthographicFront"/>
              <a:lightRig rig="threePt" dir="t"/>
            </a:scene3d>
            <a:sp3d>
              <a:bevelT prst="relaxedInset"/>
            </a:sp3d>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title"/>
          </p:nvPr>
        </p:nvSpPr>
        <p:spPr>
          <a:xfrm>
            <a:off x="1451206" y="1129513"/>
            <a:ext cx="5532328" cy="1830584"/>
          </a:xfrm>
        </p:spPr>
        <p:txBody>
          <a:bodyPr anchor="b">
            <a:normAutofit/>
          </a:bodyPr>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8124389" y="1122542"/>
            <a:ext cx="2791171" cy="3866327"/>
          </a:xfrm>
          <a:solidFill>
            <a:schemeClr val="bg1">
              <a:lumMod val="85000"/>
            </a:schemeClr>
          </a:solidFill>
          <a:ln w="9525" cap="sq">
            <a:noFill/>
            <a:miter lim="800000"/>
          </a:ln>
          <a:effectLst/>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Drag picture to placeholder or click icon to add</a:t>
            </a:r>
            <a:endParaRPr lang="en-US" dirty="0"/>
          </a:p>
        </p:txBody>
      </p:sp>
      <p:sp>
        <p:nvSpPr>
          <p:cNvPr id="4" name="Text Placeholder 3"/>
          <p:cNvSpPr>
            <a:spLocks noGrp="1"/>
          </p:cNvSpPr>
          <p:nvPr>
            <p:ph type="body" sz="half" idx="2"/>
          </p:nvPr>
        </p:nvSpPr>
        <p:spPr>
          <a:xfrm>
            <a:off x="1450329" y="3145992"/>
            <a:ext cx="5524404" cy="2003742"/>
          </a:xfrm>
        </p:spPr>
        <p:txBody>
          <a:bodyPr>
            <a:normAutofit/>
          </a:bodyPr>
          <a:lstStyle>
            <a:lvl1pPr marL="0" indent="0" algn="l">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1447382" y="5469856"/>
            <a:ext cx="5527351" cy="320123"/>
          </a:xfrm>
        </p:spPr>
        <p:txBody>
          <a:bodyPr/>
          <a:lstStyle>
            <a:lvl1pPr algn="l">
              <a:defRPr/>
            </a:lvl1pPr>
          </a:lstStyle>
          <a:p>
            <a:fld id="{48A87A34-81AB-432B-8DAE-1953F412C126}" type="datetimeFigureOut">
              <a:rPr lang="en-US" dirty="0"/>
              <a:pPr/>
              <a:t>12/5/16</a:t>
            </a:fld>
            <a:endParaRPr lang="en-US" dirty="0"/>
          </a:p>
        </p:txBody>
      </p:sp>
      <p:sp>
        <p:nvSpPr>
          <p:cNvPr id="6" name="Footer Placeholder 5"/>
          <p:cNvSpPr>
            <a:spLocks noGrp="1"/>
          </p:cNvSpPr>
          <p:nvPr>
            <p:ph type="ftr" sz="quarter" idx="11"/>
          </p:nvPr>
        </p:nvSpPr>
        <p:spPr>
          <a:xfrm>
            <a:off x="1447382" y="318640"/>
            <a:ext cx="5541004" cy="320931"/>
          </a:xfrm>
        </p:spPr>
        <p:txBody>
          <a:bodyPr/>
          <a:lstStyle/>
          <a:p>
            <a:endParaRPr lang="en-US" dirty="0"/>
          </a:p>
        </p:txBody>
      </p:sp>
      <p:sp>
        <p:nvSpPr>
          <p:cNvPr id="7" name="Slide Number Placeholder 6"/>
          <p:cNvSpPr>
            <a:spLocks noGrp="1"/>
          </p:cNvSpPr>
          <p:nvPr>
            <p:ph type="sldNum" sz="quarter" idx="12"/>
          </p:nvPr>
        </p:nvSpPr>
        <p:spPr/>
        <p:txBody>
          <a:bodyPr/>
          <a:lstStyle/>
          <a:p>
            <a:fld id="{6D22F896-40B5-4ADD-8801-0D06FADFA095}" type="slidenum">
              <a:rPr lang="en-US" dirty="0"/>
              <a:t>‹#›</a:t>
            </a:fld>
            <a:endParaRPr lang="en-US" dirty="0"/>
          </a:p>
        </p:txBody>
      </p:sp>
      <p:cxnSp>
        <p:nvCxnSpPr>
          <p:cNvPr id="31" name="Straight Connector 30"/>
          <p:cNvCxnSpPr/>
          <p:nvPr/>
        </p:nvCxnSpPr>
        <p:spPr>
          <a:xfrm>
            <a:off x="1447382" y="3143605"/>
            <a:ext cx="5527351" cy="0"/>
          </a:xfrm>
          <a:prstGeom prst="line">
            <a:avLst/>
          </a:prstGeom>
          <a:ln w="31750"/>
        </p:spPr>
        <p:style>
          <a:lnRef idx="3">
            <a:schemeClr val="accent1"/>
          </a:lnRef>
          <a:fillRef idx="0">
            <a:schemeClr val="accent1"/>
          </a:fillRef>
          <a:effectRef idx="2">
            <a:schemeClr val="accent1"/>
          </a:effectRef>
          <a:fontRef idx="minor">
            <a:schemeClr val="tx1"/>
          </a:fontRef>
        </p:style>
      </p:cxn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8" name="Rectangle 7"/>
          <p:cNvSpPr/>
          <p:nvPr/>
        </p:nvSpPr>
        <p:spPr>
          <a:xfrm>
            <a:off x="0" y="2019476"/>
            <a:ext cx="12192000" cy="4105941"/>
          </a:xfrm>
          <a:prstGeom prst="rect">
            <a:avLst/>
          </a:prstGeom>
          <a:gradFill flip="none" rotWithShape="1">
            <a:gsLst>
              <a:gs pos="0">
                <a:schemeClr val="bg2">
                  <a:alpha val="0"/>
                </a:schemeClr>
              </a:gs>
              <a:gs pos="100000">
                <a:schemeClr val="bg2"/>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sp>
      <p:pic>
        <p:nvPicPr>
          <p:cNvPr id="7" name="Picture 6"/>
          <p:cNvPicPr>
            <a:picLocks noChangeAspect="1"/>
          </p:cNvPicPr>
          <p:nvPr/>
        </p:nvPicPr>
        <p:blipFill rotWithShape="1">
          <a:blip r:embed="rId13">
            <a:extLst>
              <a:ext uri="{28A0092B-C50C-407E-A947-70E740481C1C}">
                <a14:useLocalDpi xmlns:a14="http://schemas.microsoft.com/office/drawing/2010/main" val="0"/>
              </a:ext>
            </a:extLst>
          </a:blip>
          <a:srcRect t="1538" b="-1538"/>
          <a:stretch/>
        </p:blipFill>
        <p:spPr bwMode="black">
          <a:xfrm>
            <a:off x="0" y="6126480"/>
            <a:ext cx="12192000" cy="742950"/>
          </a:xfrm>
          <a:prstGeom prst="rect">
            <a:avLst/>
          </a:prstGeom>
        </p:spPr>
      </p:pic>
      <p:sp>
        <p:nvSpPr>
          <p:cNvPr id="2" name="Title Placeholder 1"/>
          <p:cNvSpPr>
            <a:spLocks noGrp="1"/>
          </p:cNvSpPr>
          <p:nvPr>
            <p:ph type="title"/>
          </p:nvPr>
        </p:nvSpPr>
        <p:spPr>
          <a:xfrm>
            <a:off x="1451579" y="804519"/>
            <a:ext cx="9603275" cy="1049235"/>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451579" y="2015732"/>
            <a:ext cx="9603275" cy="3450613"/>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7554138" y="330370"/>
            <a:ext cx="3500715" cy="309201"/>
          </a:xfrm>
          <a:prstGeom prst="rect">
            <a:avLst/>
          </a:prstGeom>
        </p:spPr>
        <p:txBody>
          <a:bodyPr vert="horz" lIns="91440" tIns="45720" rIns="91440" bIns="45720" rtlCol="0" anchor="ctr"/>
          <a:lstStyle>
            <a:lvl1pPr algn="r">
              <a:defRPr sz="1000">
                <a:solidFill>
                  <a:schemeClr val="tx1">
                    <a:tint val="75000"/>
                  </a:schemeClr>
                </a:solidFill>
              </a:defRPr>
            </a:lvl1pPr>
          </a:lstStyle>
          <a:p>
            <a:fld id="{48A87A34-81AB-432B-8DAE-1953F412C126}" type="datetimeFigureOut">
              <a:rPr lang="en-US" dirty="0"/>
              <a:pPr/>
              <a:t>12/5/16</a:t>
            </a:fld>
            <a:endParaRPr lang="en-US" dirty="0"/>
          </a:p>
        </p:txBody>
      </p:sp>
      <p:sp>
        <p:nvSpPr>
          <p:cNvPr id="5" name="Footer Placeholder 4"/>
          <p:cNvSpPr>
            <a:spLocks noGrp="1"/>
          </p:cNvSpPr>
          <p:nvPr>
            <p:ph type="ftr" sz="quarter" idx="3"/>
          </p:nvPr>
        </p:nvSpPr>
        <p:spPr>
          <a:xfrm>
            <a:off x="1451579" y="329307"/>
            <a:ext cx="5938836" cy="309201"/>
          </a:xfrm>
          <a:prstGeom prst="rect">
            <a:avLst/>
          </a:prstGeom>
        </p:spPr>
        <p:txBody>
          <a:bodyPr vert="horz" lIns="91440" tIns="45720" rIns="91440" bIns="45720" rtlCol="0" anchor="ctr"/>
          <a:lstStyle>
            <a:lvl1pPr algn="l">
              <a:defRPr sz="10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480060" y="798973"/>
            <a:ext cx="811019" cy="503578"/>
          </a:xfrm>
          <a:prstGeom prst="rect">
            <a:avLst/>
          </a:prstGeom>
        </p:spPr>
        <p:txBody>
          <a:bodyPr vert="horz" lIns="91440" tIns="45720" rIns="91440" bIns="45720" rtlCol="0" anchor="t"/>
          <a:lstStyle>
            <a:lvl1pPr algn="r">
              <a:defRPr sz="2800">
                <a:solidFill>
                  <a:schemeClr val="accent1"/>
                </a:solidFill>
              </a:defRPr>
            </a:lvl1pPr>
          </a:lstStyle>
          <a:p>
            <a:fld id="{6D22F896-40B5-4ADD-8801-0D06FADFA095}" type="slidenum">
              <a:rPr lang="en-US" dirty="0"/>
              <a:pPr/>
              <a:t>‹#›</a:t>
            </a:fld>
            <a:endParaRPr lang="en-US" dirty="0"/>
          </a:p>
        </p:txBody>
      </p:sp>
      <p:cxnSp>
        <p:nvCxnSpPr>
          <p:cNvPr id="10" name="Straight Connector 9"/>
          <p:cNvCxnSpPr/>
          <p:nvPr/>
        </p:nvCxnSpPr>
        <p:spPr>
          <a:xfrm>
            <a:off x="0" y="6128413"/>
            <a:ext cx="12192000" cy="0"/>
          </a:xfrm>
          <a:prstGeom prst="line">
            <a:avLst/>
          </a:prstGeom>
          <a:ln w="12700">
            <a:solidFill>
              <a:srgbClr val="000001">
                <a:alpha val="20000"/>
              </a:srgb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3200" b="0" i="0" kern="1200" cap="all">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accent1"/>
        </a:buClr>
        <a:buSzPct val="100000"/>
        <a:buFont typeface="Arial" panose="020B0604020202020204" pitchFamily="34" charset="0"/>
        <a:buChar char="•"/>
        <a:defRPr sz="2000" kern="120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800" kern="1200" cap="none"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600" kern="120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400" kern="1200" cap="none"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accent1"/>
        </a:buClr>
        <a:buSzPct val="100000"/>
        <a:buFont typeface="Arial" panose="020B0604020202020204" pitchFamily="34" charset="0"/>
        <a:buChar char="•"/>
        <a:defRPr sz="1200" kern="1200"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0.png"/><Relationship Id="rId3"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image" Target="../media/image1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3.png"/><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5.png"/><Relationship Id="rId3" Type="http://schemas.openxmlformats.org/officeDocument/2006/relationships/image" Target="../media/image16.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17.png"/><Relationship Id="rId3" Type="http://schemas.openxmlformats.org/officeDocument/2006/relationships/image" Target="../media/image1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6.png"/><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28.png"/><Relationship Id="rId3" Type="http://schemas.openxmlformats.org/officeDocument/2006/relationships/image" Target="../media/image2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1.png"/><Relationship Id="rId3" Type="http://schemas.openxmlformats.org/officeDocument/2006/relationships/image" Target="../media/image3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3.png"/><Relationship Id="rId3" Type="http://schemas.openxmlformats.org/officeDocument/2006/relationships/image" Target="../media/image3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7.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8.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39.png"/><Relationship Id="rId3"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47.png"/><Relationship Id="rId3" Type="http://schemas.openxmlformats.org/officeDocument/2006/relationships/image" Target="../media/image4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jpeg"/><Relationship Id="rId3" Type="http://schemas.openxmlformats.org/officeDocument/2006/relationships/image" Target="../media/image5.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pPr algn="ctr"/>
            <a:r>
              <a:rPr lang="en-US" sz="4800" dirty="0" smtClean="0"/>
              <a:t>Using Google Apps </a:t>
            </a:r>
            <a:br>
              <a:rPr lang="en-US" sz="4800" dirty="0" smtClean="0"/>
            </a:br>
            <a:r>
              <a:rPr lang="en-US" sz="4000" dirty="0" smtClean="0"/>
              <a:t>(Now g suite) </a:t>
            </a:r>
            <a:r>
              <a:rPr lang="en-US" sz="4800" dirty="0" smtClean="0"/>
              <a:t>and autocrat to streamline school to home communication</a:t>
            </a:r>
            <a:endParaRPr lang="en-US" sz="4800" dirty="0"/>
          </a:p>
        </p:txBody>
      </p:sp>
      <p:sp>
        <p:nvSpPr>
          <p:cNvPr id="3" name="Subtitle 2"/>
          <p:cNvSpPr>
            <a:spLocks noGrp="1"/>
          </p:cNvSpPr>
          <p:nvPr>
            <p:ph type="subTitle" idx="1"/>
          </p:nvPr>
        </p:nvSpPr>
        <p:spPr/>
        <p:txBody>
          <a:bodyPr/>
          <a:lstStyle/>
          <a:p>
            <a:pPr algn="ctr"/>
            <a:r>
              <a:rPr lang="en-US" dirty="0" smtClean="0"/>
              <a:t>Kelly </a:t>
            </a:r>
            <a:r>
              <a:rPr lang="en-US" dirty="0" err="1" smtClean="0"/>
              <a:t>loder</a:t>
            </a:r>
            <a:r>
              <a:rPr lang="en-US" dirty="0" smtClean="0"/>
              <a:t> and </a:t>
            </a:r>
            <a:r>
              <a:rPr lang="en-US" dirty="0" err="1" smtClean="0"/>
              <a:t>chris</a:t>
            </a:r>
            <a:r>
              <a:rPr lang="en-US" dirty="0" smtClean="0"/>
              <a:t> </a:t>
            </a:r>
            <a:r>
              <a:rPr lang="en-US" dirty="0" err="1" smtClean="0"/>
              <a:t>laudo</a:t>
            </a:r>
            <a:endParaRPr lang="en-US" dirty="0" smtClean="0"/>
          </a:p>
          <a:p>
            <a:pPr algn="ctr"/>
            <a:r>
              <a:rPr lang="en-US" dirty="0" err="1" smtClean="0"/>
              <a:t>Pequea</a:t>
            </a:r>
            <a:r>
              <a:rPr lang="en-US" dirty="0" smtClean="0"/>
              <a:t> Valley school district</a:t>
            </a:r>
            <a:endParaRPr lang="en-US" dirty="0"/>
          </a:p>
        </p:txBody>
      </p:sp>
    </p:spTree>
    <p:extLst>
      <p:ext uri="{BB962C8B-B14F-4D97-AF65-F5344CB8AC3E}">
        <p14:creationId xmlns:p14="http://schemas.microsoft.com/office/powerpoint/2010/main" val="15317513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Don’t forget to add a place at the end of the form for comments</a:t>
            </a:r>
            <a:endParaRPr lang="en-US" dirty="0"/>
          </a:p>
        </p:txBody>
      </p:sp>
      <p:sp>
        <p:nvSpPr>
          <p:cNvPr id="3" name="Text Placeholder 2"/>
          <p:cNvSpPr>
            <a:spLocks noGrp="1"/>
          </p:cNvSpPr>
          <p:nvPr>
            <p:ph type="body" idx="1"/>
          </p:nvPr>
        </p:nvSpPr>
        <p:spPr/>
        <p:txBody>
          <a:bodyPr>
            <a:normAutofit fontScale="92500"/>
          </a:bodyPr>
          <a:lstStyle/>
          <a:p>
            <a:r>
              <a:rPr lang="en-US" dirty="0" smtClean="0"/>
              <a:t>Use the “Paragraph” choice when you create the new question.</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771115" y="2824163"/>
            <a:ext cx="1998394" cy="2644775"/>
          </a:xfrm>
        </p:spPr>
      </p:pic>
      <p:sp>
        <p:nvSpPr>
          <p:cNvPr id="5" name="Text Placeholder 4"/>
          <p:cNvSpPr>
            <a:spLocks noGrp="1"/>
          </p:cNvSpPr>
          <p:nvPr>
            <p:ph type="body" sz="quarter" idx="3"/>
          </p:nvPr>
        </p:nvSpPr>
        <p:spPr>
          <a:xfrm>
            <a:off x="6412362" y="2023004"/>
            <a:ext cx="4645152" cy="1236012"/>
          </a:xfrm>
        </p:spPr>
        <p:txBody>
          <a:bodyPr>
            <a:normAutofit fontScale="77500" lnSpcReduction="20000"/>
          </a:bodyPr>
          <a:lstStyle/>
          <a:p>
            <a:r>
              <a:rPr lang="en-US" dirty="0" smtClean="0"/>
              <a:t>This then gives the teacher plenty of space to add any extra comments. (You might want to include some text to remind that any comments be strictly fact-based.)</a:t>
            </a:r>
            <a:endParaRPr lang="en-US"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411913" y="3621719"/>
            <a:ext cx="4645025" cy="1036962"/>
          </a:xfrm>
        </p:spPr>
      </p:pic>
      <p:cxnSp>
        <p:nvCxnSpPr>
          <p:cNvPr id="6" name="Straight Arrow Connector 5"/>
          <p:cNvCxnSpPr/>
          <p:nvPr/>
        </p:nvCxnSpPr>
        <p:spPr>
          <a:xfrm flipV="1">
            <a:off x="2215662" y="3399692"/>
            <a:ext cx="844061" cy="92612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847249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4239" y="1312984"/>
            <a:ext cx="8643154" cy="715108"/>
          </a:xfrm>
        </p:spPr>
        <p:txBody>
          <a:bodyPr/>
          <a:lstStyle/>
          <a:p>
            <a:r>
              <a:rPr lang="en-US" dirty="0" smtClean="0"/>
              <a:t>Now it’s time for the fun stuff</a:t>
            </a:r>
            <a:endParaRPr lang="en-US" dirty="0"/>
          </a:p>
        </p:txBody>
      </p:sp>
      <p:sp>
        <p:nvSpPr>
          <p:cNvPr id="3" name="Text Placeholder 2"/>
          <p:cNvSpPr>
            <a:spLocks noGrp="1"/>
          </p:cNvSpPr>
          <p:nvPr>
            <p:ph type="body" idx="1"/>
          </p:nvPr>
        </p:nvSpPr>
        <p:spPr>
          <a:xfrm>
            <a:off x="1454239" y="2028092"/>
            <a:ext cx="8630446" cy="563632"/>
          </a:xfrm>
        </p:spPr>
        <p:txBody>
          <a:bodyPr/>
          <a:lstStyle/>
          <a:p>
            <a:pPr algn="ctr"/>
            <a:r>
              <a:rPr lang="en-US" dirty="0" smtClean="0"/>
              <a:t>Let’s meet our new best friend,  </a:t>
            </a:r>
            <a:r>
              <a:rPr lang="en-US" dirty="0" err="1" smtClean="0"/>
              <a:t>autoCrat</a:t>
            </a:r>
            <a:r>
              <a:rPr lang="en-US" dirty="0" smtClean="0"/>
              <a:t>.</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7600" y="2591724"/>
            <a:ext cx="9944100" cy="3186776"/>
          </a:xfrm>
          <a:prstGeom prst="rect">
            <a:avLst/>
          </a:prstGeom>
        </p:spPr>
      </p:pic>
    </p:spTree>
    <p:extLst>
      <p:ext uri="{BB962C8B-B14F-4D97-AF65-F5344CB8AC3E}">
        <p14:creationId xmlns:p14="http://schemas.microsoft.com/office/powerpoint/2010/main" val="5101810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Next steps</a:t>
            </a:r>
            <a:r>
              <a:rPr lang="mr-IN" dirty="0" smtClean="0"/>
              <a:t>…</a:t>
            </a:r>
            <a:endParaRPr lang="en-US" dirty="0"/>
          </a:p>
        </p:txBody>
      </p:sp>
      <p:sp>
        <p:nvSpPr>
          <p:cNvPr id="3" name="Text Placeholder 2"/>
          <p:cNvSpPr>
            <a:spLocks noGrp="1"/>
          </p:cNvSpPr>
          <p:nvPr>
            <p:ph type="body" idx="1"/>
          </p:nvPr>
        </p:nvSpPr>
        <p:spPr/>
        <p:txBody>
          <a:bodyPr/>
          <a:lstStyle/>
          <a:p>
            <a:r>
              <a:rPr lang="en-US" dirty="0" smtClean="0"/>
              <a:t>Click the responses tab</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447800" y="3282532"/>
            <a:ext cx="4645025" cy="1728037"/>
          </a:xfrm>
        </p:spPr>
      </p:pic>
      <p:sp>
        <p:nvSpPr>
          <p:cNvPr id="5" name="Text Placeholder 4"/>
          <p:cNvSpPr>
            <a:spLocks noGrp="1"/>
          </p:cNvSpPr>
          <p:nvPr>
            <p:ph type="body" sz="quarter" idx="3"/>
          </p:nvPr>
        </p:nvSpPr>
        <p:spPr/>
        <p:txBody>
          <a:bodyPr/>
          <a:lstStyle/>
          <a:p>
            <a:pPr algn="ctr"/>
            <a:r>
              <a:rPr lang="en-US" dirty="0" smtClean="0"/>
              <a:t>Click the </a:t>
            </a:r>
            <a:r>
              <a:rPr lang="en-US" dirty="0" smtClean="0">
                <a:solidFill>
                  <a:srgbClr val="00B050"/>
                </a:solidFill>
              </a:rPr>
              <a:t>Green</a:t>
            </a:r>
            <a:r>
              <a:rPr lang="en-US" dirty="0" smtClean="0"/>
              <a:t> spreadsheets symbol</a:t>
            </a:r>
            <a:endParaRPr lang="en-US"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411913" y="3102733"/>
            <a:ext cx="4645025" cy="2074935"/>
          </a:xfrm>
        </p:spPr>
      </p:pic>
      <p:cxnSp>
        <p:nvCxnSpPr>
          <p:cNvPr id="10" name="Straight Arrow Connector 9"/>
          <p:cNvCxnSpPr/>
          <p:nvPr/>
        </p:nvCxnSpPr>
        <p:spPr>
          <a:xfrm flipV="1">
            <a:off x="2977662" y="3880338"/>
            <a:ext cx="293076" cy="78544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p:nvPr/>
        </p:nvCxnSpPr>
        <p:spPr>
          <a:xfrm flipV="1">
            <a:off x="9249508" y="4255477"/>
            <a:ext cx="527538" cy="10668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489786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Next steps</a:t>
            </a:r>
            <a:r>
              <a:rPr lang="mr-IN" dirty="0" smtClean="0"/>
              <a:t>…</a:t>
            </a:r>
            <a:endParaRPr lang="en-US" dirty="0"/>
          </a:p>
        </p:txBody>
      </p:sp>
      <p:sp>
        <p:nvSpPr>
          <p:cNvPr id="3" name="Text Placeholder 2"/>
          <p:cNvSpPr>
            <a:spLocks noGrp="1"/>
          </p:cNvSpPr>
          <p:nvPr>
            <p:ph type="body" idx="1"/>
          </p:nvPr>
        </p:nvSpPr>
        <p:spPr/>
        <p:txBody>
          <a:bodyPr>
            <a:normAutofit fontScale="92500"/>
          </a:bodyPr>
          <a:lstStyle/>
          <a:p>
            <a:r>
              <a:rPr lang="en-US" dirty="0" smtClean="0"/>
              <a:t>Make sure that the first choice is picked and click “Create”</a:t>
            </a:r>
            <a:endParaRPr lang="en-US" dirty="0"/>
          </a:p>
        </p:txBody>
      </p:sp>
      <p:sp>
        <p:nvSpPr>
          <p:cNvPr id="5" name="Text Placeholder 4"/>
          <p:cNvSpPr>
            <a:spLocks noGrp="1"/>
          </p:cNvSpPr>
          <p:nvPr>
            <p:ph type="body" sz="quarter" idx="3"/>
          </p:nvPr>
        </p:nvSpPr>
        <p:spPr/>
        <p:txBody>
          <a:bodyPr>
            <a:normAutofit fontScale="92500"/>
          </a:bodyPr>
          <a:lstStyle/>
          <a:p>
            <a:pPr algn="ctr"/>
            <a:r>
              <a:rPr lang="en-US" dirty="0" smtClean="0"/>
              <a:t>The new spreadsheet linked to the form will now open up</a:t>
            </a:r>
            <a:endParaRPr lang="en-US" dirty="0"/>
          </a:p>
        </p:txBody>
      </p:sp>
      <p:pic>
        <p:nvPicPr>
          <p:cNvPr id="6" name="Content Placeholder 5"/>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447800" y="3061581"/>
            <a:ext cx="4645025" cy="2169938"/>
          </a:xfrm>
        </p:spPr>
      </p:pic>
      <p:pic>
        <p:nvPicPr>
          <p:cNvPr id="10" name="Content Placeholder 9"/>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411913" y="3641290"/>
            <a:ext cx="4645025" cy="997820"/>
          </a:xfrm>
        </p:spPr>
      </p:pic>
    </p:spTree>
    <p:extLst>
      <p:ext uri="{BB962C8B-B14F-4D97-AF65-F5344CB8AC3E}">
        <p14:creationId xmlns:p14="http://schemas.microsoft.com/office/powerpoint/2010/main" val="194256127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Next steps</a:t>
            </a:r>
            <a:r>
              <a:rPr lang="mr-IN" dirty="0" smtClean="0"/>
              <a:t>…</a:t>
            </a:r>
            <a:endParaRPr lang="en-US" dirty="0"/>
          </a:p>
        </p:txBody>
      </p:sp>
      <p:sp>
        <p:nvSpPr>
          <p:cNvPr id="3" name="Text Placeholder 2"/>
          <p:cNvSpPr>
            <a:spLocks noGrp="1"/>
          </p:cNvSpPr>
          <p:nvPr>
            <p:ph type="body" idx="1"/>
          </p:nvPr>
        </p:nvSpPr>
        <p:spPr/>
        <p:txBody>
          <a:bodyPr>
            <a:normAutofit/>
          </a:bodyPr>
          <a:lstStyle/>
          <a:p>
            <a:r>
              <a:rPr lang="en-US" dirty="0" smtClean="0"/>
              <a:t>Click on “Add-ons” and choose “Get add-ons</a:t>
            </a:r>
            <a:r>
              <a:rPr lang="mr-IN" dirty="0" smtClean="0"/>
              <a:t>…</a:t>
            </a:r>
            <a:r>
              <a:rPr lang="en-US" dirty="0" smtClean="0"/>
              <a:t>”</a:t>
            </a:r>
            <a:endParaRPr lang="en-US" dirty="0"/>
          </a:p>
        </p:txBody>
      </p:sp>
      <p:sp>
        <p:nvSpPr>
          <p:cNvPr id="5" name="Text Placeholder 4"/>
          <p:cNvSpPr>
            <a:spLocks noGrp="1"/>
          </p:cNvSpPr>
          <p:nvPr>
            <p:ph type="body" sz="quarter" idx="3"/>
          </p:nvPr>
        </p:nvSpPr>
        <p:spPr/>
        <p:txBody>
          <a:bodyPr>
            <a:normAutofit/>
          </a:bodyPr>
          <a:lstStyle/>
          <a:p>
            <a:pPr algn="ctr"/>
            <a:r>
              <a:rPr lang="en-US" dirty="0" smtClean="0"/>
              <a:t>Type “Autocrat” in the search box</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1447800" y="3624095"/>
            <a:ext cx="4645025" cy="1044911"/>
          </a:xfrm>
        </p:spPr>
      </p:pic>
      <p:pic>
        <p:nvPicPr>
          <p:cNvPr id="9" name="Content Placeholder 8"/>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6412362" y="3590997"/>
            <a:ext cx="4644576" cy="1789895"/>
          </a:xfrm>
        </p:spPr>
      </p:pic>
      <p:cxnSp>
        <p:nvCxnSpPr>
          <p:cNvPr id="12" name="Straight Arrow Connector 11"/>
          <p:cNvCxnSpPr/>
          <p:nvPr/>
        </p:nvCxnSpPr>
        <p:spPr>
          <a:xfrm flipV="1">
            <a:off x="4149969" y="4232031"/>
            <a:ext cx="633046" cy="93784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4" name="Straight Arrow Connector 13"/>
          <p:cNvCxnSpPr/>
          <p:nvPr/>
        </p:nvCxnSpPr>
        <p:spPr>
          <a:xfrm flipV="1">
            <a:off x="8944708" y="4232031"/>
            <a:ext cx="1043354" cy="164123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417667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Next steps</a:t>
            </a:r>
            <a:r>
              <a:rPr lang="mr-IN" dirty="0" smtClean="0"/>
              <a: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50975" y="2624733"/>
            <a:ext cx="9604375" cy="2232421"/>
          </a:xfrm>
        </p:spPr>
      </p:pic>
      <p:sp>
        <p:nvSpPr>
          <p:cNvPr id="5" name="TextBox 4"/>
          <p:cNvSpPr txBox="1"/>
          <p:nvPr/>
        </p:nvSpPr>
        <p:spPr>
          <a:xfrm>
            <a:off x="2766646" y="2133600"/>
            <a:ext cx="6189785" cy="369332"/>
          </a:xfrm>
          <a:prstGeom prst="rect">
            <a:avLst/>
          </a:prstGeom>
          <a:noFill/>
        </p:spPr>
        <p:txBody>
          <a:bodyPr wrap="square" rtlCol="0">
            <a:spAutoFit/>
          </a:bodyPr>
          <a:lstStyle/>
          <a:p>
            <a:r>
              <a:rPr lang="en-US" dirty="0" smtClean="0">
                <a:solidFill>
                  <a:srgbClr val="FF0000"/>
                </a:solidFill>
              </a:rPr>
              <a:t>CLICK THE “+ FREE” BUTTON</a:t>
            </a:r>
            <a:endParaRPr lang="en-US" dirty="0">
              <a:solidFill>
                <a:srgbClr val="FF0000"/>
              </a:solidFill>
            </a:endParaRPr>
          </a:p>
        </p:txBody>
      </p:sp>
      <p:cxnSp>
        <p:nvCxnSpPr>
          <p:cNvPr id="7" name="Straight Arrow Connector 6"/>
          <p:cNvCxnSpPr/>
          <p:nvPr/>
        </p:nvCxnSpPr>
        <p:spPr>
          <a:xfrm flipV="1">
            <a:off x="8780585" y="3856892"/>
            <a:ext cx="1125415" cy="124264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40658944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Autocrat will now ask for permission to do the magic that it does</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438384" y="1853753"/>
            <a:ext cx="3629664" cy="4207077"/>
          </a:xfrm>
        </p:spPr>
      </p:pic>
    </p:spTree>
    <p:extLst>
      <p:ext uri="{BB962C8B-B14F-4D97-AF65-F5344CB8AC3E}">
        <p14:creationId xmlns:p14="http://schemas.microsoft.com/office/powerpoint/2010/main" val="137893074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Scroll down and click “Allow”</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68950" y="2027847"/>
            <a:ext cx="5368531" cy="4056429"/>
          </a:xfrm>
        </p:spPr>
      </p:pic>
    </p:spTree>
    <p:extLst>
      <p:ext uri="{BB962C8B-B14F-4D97-AF65-F5344CB8AC3E}">
        <p14:creationId xmlns:p14="http://schemas.microsoft.com/office/powerpoint/2010/main" val="16879798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Once back in the spreadsheet, autocrat will ask you if you want to set up a new merge job</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875014" y="2016124"/>
            <a:ext cx="6756403" cy="4078411"/>
          </a:xfrm>
        </p:spPr>
      </p:pic>
      <p:cxnSp>
        <p:nvCxnSpPr>
          <p:cNvPr id="8" name="Straight Arrow Connector 7"/>
          <p:cNvCxnSpPr/>
          <p:nvPr/>
        </p:nvCxnSpPr>
        <p:spPr>
          <a:xfrm flipH="1">
            <a:off x="9519138" y="4853354"/>
            <a:ext cx="797170" cy="77372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9" name="TextBox 8"/>
          <p:cNvSpPr txBox="1"/>
          <p:nvPr/>
        </p:nvSpPr>
        <p:spPr>
          <a:xfrm>
            <a:off x="10316308" y="4525108"/>
            <a:ext cx="1676400" cy="369332"/>
          </a:xfrm>
          <a:prstGeom prst="rect">
            <a:avLst/>
          </a:prstGeom>
          <a:noFill/>
        </p:spPr>
        <p:txBody>
          <a:bodyPr wrap="square" rtlCol="0">
            <a:spAutoFit/>
          </a:bodyPr>
          <a:lstStyle/>
          <a:p>
            <a:r>
              <a:rPr lang="en-US" dirty="0" smtClean="0"/>
              <a:t>Go for it!</a:t>
            </a:r>
            <a:endParaRPr lang="en-US" dirty="0"/>
          </a:p>
        </p:txBody>
      </p:sp>
    </p:spTree>
    <p:extLst>
      <p:ext uri="{BB962C8B-B14F-4D97-AF65-F5344CB8AC3E}">
        <p14:creationId xmlns:p14="http://schemas.microsoft.com/office/powerpoint/2010/main" val="65060588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562709"/>
            <a:ext cx="9603275" cy="1291046"/>
          </a:xfrm>
        </p:spPr>
        <p:txBody>
          <a:bodyPr>
            <a:normAutofit fontScale="90000"/>
          </a:bodyPr>
          <a:lstStyle/>
          <a:p>
            <a:r>
              <a:rPr lang="en-US" dirty="0" smtClean="0"/>
              <a:t>Name your merge job.  We suggest sticking with a similar naming pattern to that which you have used so far, “KZ Daily Summary”</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93959" y="2027847"/>
            <a:ext cx="6518513" cy="4103321"/>
          </a:xfrm>
        </p:spPr>
      </p:pic>
    </p:spTree>
    <p:extLst>
      <p:ext uri="{BB962C8B-B14F-4D97-AF65-F5344CB8AC3E}">
        <p14:creationId xmlns:p14="http://schemas.microsoft.com/office/powerpoint/2010/main" val="16156697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Step 1</a:t>
            </a:r>
            <a:br>
              <a:rPr lang="en-US" dirty="0" smtClean="0"/>
            </a:br>
            <a:r>
              <a:rPr lang="en-US" dirty="0" smtClean="0"/>
              <a:t>In drive, create a new folder</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646159" y="1853754"/>
            <a:ext cx="3214006" cy="3612009"/>
          </a:xfrm>
        </p:spPr>
      </p:pic>
      <p:sp>
        <p:nvSpPr>
          <p:cNvPr id="5" name="TextBox 4"/>
          <p:cNvSpPr txBox="1"/>
          <p:nvPr/>
        </p:nvSpPr>
        <p:spPr>
          <a:xfrm>
            <a:off x="8302786" y="4091354"/>
            <a:ext cx="2309446" cy="1477328"/>
          </a:xfrm>
          <a:prstGeom prst="rect">
            <a:avLst/>
          </a:prstGeom>
          <a:noFill/>
        </p:spPr>
        <p:txBody>
          <a:bodyPr wrap="square" rtlCol="0">
            <a:spAutoFit/>
          </a:bodyPr>
          <a:lstStyle/>
          <a:p>
            <a:r>
              <a:rPr lang="en-US" dirty="0" smtClean="0"/>
              <a:t>We prefer to name the new folder with two student initials and then behavior.  Such as </a:t>
            </a:r>
            <a:r>
              <a:rPr lang="en-US" b="1" dirty="0" err="1" smtClean="0"/>
              <a:t>KZbehavior</a:t>
            </a:r>
            <a:r>
              <a:rPr lang="en-US" b="1" dirty="0" smtClean="0"/>
              <a:t>.</a:t>
            </a:r>
            <a:endParaRPr lang="en-US" b="1" dirty="0"/>
          </a:p>
        </p:txBody>
      </p:sp>
      <p:cxnSp>
        <p:nvCxnSpPr>
          <p:cNvPr id="6" name="Straight Arrow Connector 5"/>
          <p:cNvCxnSpPr/>
          <p:nvPr/>
        </p:nvCxnSpPr>
        <p:spPr>
          <a:xfrm flipV="1">
            <a:off x="4337538" y="3048000"/>
            <a:ext cx="914400" cy="926123"/>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32108133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“Choose Template” step links your merge document so that autocrat can use it</a:t>
            </a:r>
            <a:endParaRPr lang="en-US" dirty="0"/>
          </a:p>
        </p:txBody>
      </p:sp>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17597" y="1992679"/>
            <a:ext cx="6471237" cy="4115044"/>
          </a:xfrm>
        </p:spPr>
      </p:pic>
      <p:cxnSp>
        <p:nvCxnSpPr>
          <p:cNvPr id="8" name="Straight Arrow Connector 7"/>
          <p:cNvCxnSpPr/>
          <p:nvPr/>
        </p:nvCxnSpPr>
        <p:spPr>
          <a:xfrm flipV="1">
            <a:off x="3563815" y="4489938"/>
            <a:ext cx="1207477" cy="762000"/>
          </a:xfrm>
          <a:prstGeom prst="straightConnector1">
            <a:avLst/>
          </a:prstGeom>
          <a:ln>
            <a:tailEnd type="triangle"/>
          </a:ln>
        </p:spPr>
        <p:style>
          <a:lnRef idx="2">
            <a:schemeClr val="accent2"/>
          </a:lnRef>
          <a:fillRef idx="0">
            <a:schemeClr val="accent2"/>
          </a:fillRef>
          <a:effectRef idx="1">
            <a:schemeClr val="accent2"/>
          </a:effectRef>
          <a:fontRef idx="minor">
            <a:schemeClr val="tx1"/>
          </a:fontRef>
        </p:style>
      </p:cxnSp>
    </p:spTree>
    <p:extLst>
      <p:ext uri="{BB962C8B-B14F-4D97-AF65-F5344CB8AC3E}">
        <p14:creationId xmlns:p14="http://schemas.microsoft.com/office/powerpoint/2010/main" val="517453476"/>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Now that your merge document is chosen</a:t>
            </a:r>
            <a:r>
              <a:rPr lang="en-US" smtClean="0"/>
              <a:t>, click “Next”</a:t>
            </a:r>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23827" y="2016124"/>
            <a:ext cx="6458777" cy="4103321"/>
          </a:xfrm>
        </p:spPr>
      </p:pic>
    </p:spTree>
    <p:extLst>
      <p:ext uri="{BB962C8B-B14F-4D97-AF65-F5344CB8AC3E}">
        <p14:creationId xmlns:p14="http://schemas.microsoft.com/office/powerpoint/2010/main" val="159164815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Now you will map the merge tags to particular columns on the spreadsheet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20605" y="1992679"/>
            <a:ext cx="6465222" cy="4091598"/>
          </a:xfrm>
        </p:spPr>
      </p:pic>
      <p:cxnSp>
        <p:nvCxnSpPr>
          <p:cNvPr id="8" name="Straight Arrow Connector 7"/>
          <p:cNvCxnSpPr/>
          <p:nvPr/>
        </p:nvCxnSpPr>
        <p:spPr>
          <a:xfrm flipH="1" flipV="1">
            <a:off x="8932985" y="3833446"/>
            <a:ext cx="820615" cy="43375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1240439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Now you will map the merge tags to particular columns on the spreadsheet</a:t>
            </a: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210" y="2004646"/>
            <a:ext cx="6089615" cy="4114799"/>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56972" y="2004646"/>
            <a:ext cx="6044182" cy="4114799"/>
          </a:xfrm>
        </p:spPr>
      </p:pic>
      <p:cxnSp>
        <p:nvCxnSpPr>
          <p:cNvPr id="8" name="Straight Arrow Connector 7"/>
          <p:cNvCxnSpPr/>
          <p:nvPr/>
        </p:nvCxnSpPr>
        <p:spPr>
          <a:xfrm flipV="1">
            <a:off x="3387969" y="3810000"/>
            <a:ext cx="808893" cy="4572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a:xfrm flipV="1">
            <a:off x="9261231" y="2262554"/>
            <a:ext cx="609600" cy="90267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9163481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9217" y="457201"/>
            <a:ext cx="9605635" cy="1406994"/>
          </a:xfrm>
        </p:spPr>
        <p:txBody>
          <a:bodyPr>
            <a:normAutofit fontScale="90000"/>
          </a:bodyPr>
          <a:lstStyle/>
          <a:p>
            <a:pPr algn="ctr"/>
            <a:r>
              <a:rPr lang="en-US" dirty="0" smtClean="0"/>
              <a:t>Continue to </a:t>
            </a:r>
            <a:r>
              <a:rPr lang="en-US" dirty="0"/>
              <a:t>map the merge tags to particular columns on the </a:t>
            </a:r>
            <a:r>
              <a:rPr lang="en-US" dirty="0" smtClean="0"/>
              <a:t>spreadsheet- You will have </a:t>
            </a:r>
            <a:r>
              <a:rPr lang="en-US" smtClean="0"/>
              <a:t>to scroll down to do this</a:t>
            </a:r>
            <a:endParaRPr lang="en-US" dirty="0"/>
          </a:p>
        </p:txBody>
      </p:sp>
      <p:cxnSp>
        <p:nvCxnSpPr>
          <p:cNvPr id="8" name="Straight Arrow Connector 7"/>
          <p:cNvCxnSpPr/>
          <p:nvPr/>
        </p:nvCxnSpPr>
        <p:spPr>
          <a:xfrm flipV="1">
            <a:off x="3387969" y="3810000"/>
            <a:ext cx="808893" cy="4572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pic>
        <p:nvPicPr>
          <p:cNvPr id="4" name="Content Placeholder 3"/>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1850" y="2016369"/>
            <a:ext cx="6080975" cy="4044462"/>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64418" y="2016370"/>
            <a:ext cx="6060672" cy="4044462"/>
          </a:xfrm>
        </p:spPr>
      </p:pic>
      <p:cxnSp>
        <p:nvCxnSpPr>
          <p:cNvPr id="11" name="Straight Arrow Connector 10"/>
          <p:cNvCxnSpPr/>
          <p:nvPr/>
        </p:nvCxnSpPr>
        <p:spPr>
          <a:xfrm flipV="1">
            <a:off x="3645877" y="4478215"/>
            <a:ext cx="679938" cy="41030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3" name="Straight Arrow Connector 12"/>
          <p:cNvCxnSpPr/>
          <p:nvPr/>
        </p:nvCxnSpPr>
        <p:spPr>
          <a:xfrm flipV="1">
            <a:off x="9460523" y="2379785"/>
            <a:ext cx="808892" cy="75027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70199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Once you have all of the merge tags mapped, click “Next”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26677" y="2016125"/>
            <a:ext cx="6582602" cy="4119490"/>
          </a:xfrm>
        </p:spPr>
      </p:pic>
      <p:cxnSp>
        <p:nvCxnSpPr>
          <p:cNvPr id="6" name="Straight Arrow Connector 5"/>
          <p:cNvCxnSpPr/>
          <p:nvPr/>
        </p:nvCxnSpPr>
        <p:spPr>
          <a:xfrm flipH="1">
            <a:off x="7268308" y="5615354"/>
            <a:ext cx="1395046" cy="12895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991627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9217" y="166292"/>
            <a:ext cx="9605635" cy="1697903"/>
          </a:xfrm>
        </p:spPr>
        <p:txBody>
          <a:bodyPr>
            <a:normAutofit fontScale="90000"/>
          </a:bodyPr>
          <a:lstStyle/>
          <a:p>
            <a:pPr algn="ctr"/>
            <a:r>
              <a:rPr lang="en-US" dirty="0" smtClean="0"/>
              <a:t>Name the document that gets created each time a form is submitted, choose PDF for the document type, under “Output </a:t>
            </a:r>
            <a:r>
              <a:rPr lang="en-US" smtClean="0"/>
              <a:t>as” Choose </a:t>
            </a:r>
            <a:r>
              <a:rPr lang="en-US" dirty="0" smtClean="0"/>
              <a:t>“Multiple documents”</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3786" y="2105621"/>
            <a:ext cx="5999040" cy="4011657"/>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224954" y="2105621"/>
            <a:ext cx="5894276" cy="4011657"/>
          </a:xfrm>
        </p:spPr>
      </p:pic>
      <p:cxnSp>
        <p:nvCxnSpPr>
          <p:cNvPr id="8" name="Straight Arrow Connector 7"/>
          <p:cNvCxnSpPr/>
          <p:nvPr/>
        </p:nvCxnSpPr>
        <p:spPr>
          <a:xfrm flipH="1">
            <a:off x="1449217" y="2836985"/>
            <a:ext cx="1106414" cy="6096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a:xfrm flipH="1">
            <a:off x="8534400" y="4314092"/>
            <a:ext cx="1488831" cy="51581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p:nvPr/>
        </p:nvCxnSpPr>
        <p:spPr>
          <a:xfrm flipH="1" flipV="1">
            <a:off x="7080738" y="5439508"/>
            <a:ext cx="621324" cy="48064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8984332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9217" y="586155"/>
            <a:ext cx="9605635" cy="1278040"/>
          </a:xfrm>
        </p:spPr>
        <p:txBody>
          <a:bodyPr>
            <a:normAutofit fontScale="90000"/>
          </a:bodyPr>
          <a:lstStyle/>
          <a:p>
            <a:pPr algn="ctr"/>
            <a:r>
              <a:rPr lang="en-US" dirty="0"/>
              <a:t>For “Destination Folder” choose the Drive folder that you created at the beginning of this process</a:t>
            </a: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9384" y="2781902"/>
            <a:ext cx="6102210" cy="2505206"/>
          </a:xfrm>
        </p:spPr>
      </p:pic>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579815" y="2017712"/>
            <a:ext cx="2748215" cy="4090367"/>
          </a:xfrm>
        </p:spPr>
      </p:pic>
      <p:cxnSp>
        <p:nvCxnSpPr>
          <p:cNvPr id="8" name="Straight Arrow Connector 7"/>
          <p:cNvCxnSpPr/>
          <p:nvPr/>
        </p:nvCxnSpPr>
        <p:spPr>
          <a:xfrm flipV="1">
            <a:off x="4466492" y="3704492"/>
            <a:ext cx="785446" cy="1043354"/>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0" name="Straight Arrow Connector 9"/>
          <p:cNvCxnSpPr/>
          <p:nvPr/>
        </p:nvCxnSpPr>
        <p:spPr>
          <a:xfrm flipV="1">
            <a:off x="7315200" y="4841631"/>
            <a:ext cx="867508" cy="7620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7462514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633047"/>
            <a:ext cx="9603275" cy="1220708"/>
          </a:xfrm>
        </p:spPr>
        <p:txBody>
          <a:bodyPr>
            <a:normAutofit fontScale="90000"/>
          </a:bodyPr>
          <a:lstStyle/>
          <a:p>
            <a:pPr algn="ctr"/>
            <a:r>
              <a:rPr lang="en-US" dirty="0" smtClean="0"/>
              <a:t>Each time a form is submitted, a copy of the pdf that is created will be placed in </a:t>
            </a:r>
            <a:r>
              <a:rPr lang="en-US" smtClean="0"/>
              <a:t>this folder- go ahead and click “Next”</a:t>
            </a:r>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42948" y="2004402"/>
            <a:ext cx="6620535" cy="4121566"/>
          </a:xfrm>
        </p:spPr>
      </p:pic>
      <p:cxnSp>
        <p:nvCxnSpPr>
          <p:cNvPr id="8" name="Straight Arrow Connector 7"/>
          <p:cNvCxnSpPr/>
          <p:nvPr/>
        </p:nvCxnSpPr>
        <p:spPr>
          <a:xfrm flipH="1">
            <a:off x="7819292" y="5287108"/>
            <a:ext cx="480646" cy="375138"/>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68820159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mtClean="0"/>
              <a:t>For step 6, just click “next”</a:t>
            </a:r>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06275" y="2051294"/>
            <a:ext cx="6693882" cy="4110585"/>
          </a:xfrm>
        </p:spPr>
      </p:pic>
      <p:cxnSp>
        <p:nvCxnSpPr>
          <p:cNvPr id="6" name="Straight Arrow Connector 5"/>
          <p:cNvCxnSpPr/>
          <p:nvPr/>
        </p:nvCxnSpPr>
        <p:spPr>
          <a:xfrm flipH="1">
            <a:off x="7784123" y="5451231"/>
            <a:ext cx="668215" cy="328246"/>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877116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492369"/>
            <a:ext cx="9603275" cy="1361385"/>
          </a:xfrm>
        </p:spPr>
        <p:txBody>
          <a:bodyPr>
            <a:normAutofit fontScale="90000"/>
          </a:bodyPr>
          <a:lstStyle/>
          <a:p>
            <a:pPr algn="ctr"/>
            <a:r>
              <a:rPr lang="en-US" dirty="0" smtClean="0"/>
              <a:t>Step 2</a:t>
            </a:r>
            <a:br>
              <a:rPr lang="en-US" dirty="0" smtClean="0"/>
            </a:br>
            <a:r>
              <a:rPr lang="en-US" dirty="0" smtClean="0"/>
              <a:t> open up the new folder and add a new document</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67193" y="2016125"/>
            <a:ext cx="6571938" cy="3449638"/>
          </a:xfrm>
        </p:spPr>
      </p:pic>
      <p:sp>
        <p:nvSpPr>
          <p:cNvPr id="5" name="TextBox 4"/>
          <p:cNvSpPr txBox="1"/>
          <p:nvPr/>
        </p:nvSpPr>
        <p:spPr>
          <a:xfrm>
            <a:off x="7971692" y="3669323"/>
            <a:ext cx="3774831" cy="1477328"/>
          </a:xfrm>
          <a:prstGeom prst="rect">
            <a:avLst/>
          </a:prstGeom>
          <a:noFill/>
        </p:spPr>
        <p:txBody>
          <a:bodyPr wrap="square" rtlCol="0">
            <a:spAutoFit/>
          </a:bodyPr>
          <a:lstStyle/>
          <a:p>
            <a:r>
              <a:rPr lang="en-US" dirty="0" smtClean="0"/>
              <a:t>This will be for the merge document.  For consistency and to make it easy to find, we use the same naming system as the folder, but in this case it will be “</a:t>
            </a:r>
            <a:r>
              <a:rPr lang="en-US" b="1" dirty="0" err="1" smtClean="0"/>
              <a:t>KZmerge</a:t>
            </a:r>
            <a:r>
              <a:rPr lang="en-US" b="1" dirty="0" smtClean="0"/>
              <a:t>”.</a:t>
            </a:r>
            <a:endParaRPr lang="en-US" b="1" dirty="0"/>
          </a:p>
        </p:txBody>
      </p:sp>
      <p:cxnSp>
        <p:nvCxnSpPr>
          <p:cNvPr id="6" name="Straight Arrow Connector 5"/>
          <p:cNvCxnSpPr/>
          <p:nvPr/>
        </p:nvCxnSpPr>
        <p:spPr>
          <a:xfrm flipH="1" flipV="1">
            <a:off x="5474677" y="5146651"/>
            <a:ext cx="633046" cy="75005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9795330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Step 7 lets autocrat know when to run the </a:t>
            </a:r>
            <a:r>
              <a:rPr lang="en-US" smtClean="0"/>
              <a:t>merge job- click on “add condition”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609029" y="2051295"/>
            <a:ext cx="7288374" cy="4068152"/>
          </a:xfrm>
        </p:spPr>
      </p:pic>
      <p:cxnSp>
        <p:nvCxnSpPr>
          <p:cNvPr id="6" name="Straight Arrow Connector 5"/>
          <p:cNvCxnSpPr/>
          <p:nvPr/>
        </p:nvCxnSpPr>
        <p:spPr>
          <a:xfrm flipV="1">
            <a:off x="8088923" y="3071446"/>
            <a:ext cx="586154" cy="90267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58825419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621323"/>
            <a:ext cx="9603275" cy="1232431"/>
          </a:xfrm>
        </p:spPr>
        <p:txBody>
          <a:bodyPr>
            <a:normAutofit fontScale="90000"/>
          </a:bodyPr>
          <a:lstStyle/>
          <a:p>
            <a:pPr algn="ctr"/>
            <a:r>
              <a:rPr lang="en-US" dirty="0" smtClean="0"/>
              <a:t>Make sure it looks like the image below- this tells autocrat to run the merge each time a new form </a:t>
            </a:r>
            <a:r>
              <a:rPr lang="en-US" smtClean="0"/>
              <a:t>is submitted</a:t>
            </a:r>
            <a:endParaRPr lang="en-US"/>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20515" y="2004401"/>
            <a:ext cx="9734339" cy="4103321"/>
          </a:xfrm>
        </p:spPr>
      </p:pic>
    </p:spTree>
    <p:extLst>
      <p:ext uri="{BB962C8B-B14F-4D97-AF65-F5344CB8AC3E}">
        <p14:creationId xmlns:p14="http://schemas.microsoft.com/office/powerpoint/2010/main" val="9957418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Step 8 is where you get to set up how the merge document is shared</a:t>
            </a: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464" y="2024468"/>
            <a:ext cx="6091362" cy="3942578"/>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413500" y="2024467"/>
            <a:ext cx="5341992" cy="3942578"/>
          </a:xfrm>
        </p:spPr>
      </p:pic>
      <p:cxnSp>
        <p:nvCxnSpPr>
          <p:cNvPr id="7" name="Straight Arrow Connector 6"/>
          <p:cNvCxnSpPr/>
          <p:nvPr/>
        </p:nvCxnSpPr>
        <p:spPr>
          <a:xfrm flipH="1" flipV="1">
            <a:off x="1078523" y="4337538"/>
            <a:ext cx="222739" cy="90267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8" name="TextBox 7"/>
          <p:cNvSpPr txBox="1"/>
          <p:nvPr/>
        </p:nvSpPr>
        <p:spPr>
          <a:xfrm>
            <a:off x="1189892" y="5240215"/>
            <a:ext cx="2098431" cy="369332"/>
          </a:xfrm>
          <a:prstGeom prst="rect">
            <a:avLst/>
          </a:prstGeom>
          <a:noFill/>
        </p:spPr>
        <p:txBody>
          <a:bodyPr wrap="square" rtlCol="0">
            <a:spAutoFit/>
          </a:bodyPr>
          <a:lstStyle/>
          <a:p>
            <a:r>
              <a:rPr lang="en-US" smtClean="0"/>
              <a:t>Click on the Yes box</a:t>
            </a:r>
            <a:endParaRPr lang="en-US"/>
          </a:p>
        </p:txBody>
      </p:sp>
      <p:cxnSp>
        <p:nvCxnSpPr>
          <p:cNvPr id="11" name="Straight Arrow Connector 10"/>
          <p:cNvCxnSpPr/>
          <p:nvPr/>
        </p:nvCxnSpPr>
        <p:spPr>
          <a:xfrm flipV="1">
            <a:off x="6799385" y="4900246"/>
            <a:ext cx="504092" cy="33996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cxnSp>
        <p:nvCxnSpPr>
          <p:cNvPr id="13" name="Straight Arrow Connector 12"/>
          <p:cNvCxnSpPr/>
          <p:nvPr/>
        </p:nvCxnSpPr>
        <p:spPr>
          <a:xfrm flipV="1">
            <a:off x="6799385" y="5498123"/>
            <a:ext cx="504092" cy="3048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56611955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Step 8 is where you get to set up how the merge document is shared</a:t>
            </a: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8905" y="1992678"/>
            <a:ext cx="8688622" cy="4865322"/>
          </a:xfrm>
        </p:spPr>
      </p:pic>
      <p:cxnSp>
        <p:nvCxnSpPr>
          <p:cNvPr id="6" name="Straight Arrow Connector 5"/>
          <p:cNvCxnSpPr/>
          <p:nvPr/>
        </p:nvCxnSpPr>
        <p:spPr>
          <a:xfrm flipH="1">
            <a:off x="3505200" y="3611440"/>
            <a:ext cx="1019908"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7" name="TextBox 6"/>
          <p:cNvSpPr txBox="1"/>
          <p:nvPr/>
        </p:nvSpPr>
        <p:spPr>
          <a:xfrm>
            <a:off x="4665784" y="3290151"/>
            <a:ext cx="7526216" cy="646331"/>
          </a:xfrm>
          <a:prstGeom prst="rect">
            <a:avLst/>
          </a:prstGeom>
          <a:noFill/>
          <a:ln>
            <a:solidFill>
              <a:schemeClr val="accent1"/>
            </a:solidFill>
          </a:ln>
        </p:spPr>
        <p:txBody>
          <a:bodyPr wrap="square" rtlCol="0">
            <a:spAutoFit/>
          </a:bodyPr>
          <a:lstStyle/>
          <a:p>
            <a:r>
              <a:rPr lang="en-US" dirty="0" smtClean="0"/>
              <a:t>Insert the parent email address and your address so that you can get a copy of the email that is sent out. Separate email addresses with a comma</a:t>
            </a:r>
            <a:endParaRPr lang="en-US" dirty="0"/>
          </a:p>
        </p:txBody>
      </p:sp>
      <p:cxnSp>
        <p:nvCxnSpPr>
          <p:cNvPr id="9" name="Straight Arrow Connector 8"/>
          <p:cNvCxnSpPr/>
          <p:nvPr/>
        </p:nvCxnSpPr>
        <p:spPr>
          <a:xfrm flipH="1" flipV="1">
            <a:off x="3465634" y="4900605"/>
            <a:ext cx="1200150" cy="1428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0" name="TextBox 9"/>
          <p:cNvSpPr txBox="1"/>
          <p:nvPr/>
        </p:nvSpPr>
        <p:spPr>
          <a:xfrm>
            <a:off x="5002755" y="4631101"/>
            <a:ext cx="5257800" cy="369332"/>
          </a:xfrm>
          <a:prstGeom prst="rect">
            <a:avLst/>
          </a:prstGeom>
          <a:noFill/>
          <a:ln>
            <a:solidFill>
              <a:schemeClr val="accent1"/>
            </a:solidFill>
          </a:ln>
        </p:spPr>
        <p:txBody>
          <a:bodyPr wrap="square" rtlCol="0">
            <a:spAutoFit/>
          </a:bodyPr>
          <a:lstStyle/>
          <a:p>
            <a:r>
              <a:rPr lang="en-US" dirty="0" smtClean="0"/>
              <a:t>Put your school email address in the “Reply To” box</a:t>
            </a:r>
            <a:endParaRPr lang="en-US" dirty="0"/>
          </a:p>
        </p:txBody>
      </p:sp>
      <p:cxnSp>
        <p:nvCxnSpPr>
          <p:cNvPr id="12" name="Straight Arrow Connector 11"/>
          <p:cNvCxnSpPr/>
          <p:nvPr/>
        </p:nvCxnSpPr>
        <p:spPr>
          <a:xfrm flipH="1">
            <a:off x="3625178" y="5463985"/>
            <a:ext cx="1071562" cy="1428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3" name="TextBox 12"/>
          <p:cNvSpPr txBox="1"/>
          <p:nvPr/>
        </p:nvSpPr>
        <p:spPr>
          <a:xfrm>
            <a:off x="5029200" y="5180612"/>
            <a:ext cx="5143500" cy="369332"/>
          </a:xfrm>
          <a:prstGeom prst="rect">
            <a:avLst/>
          </a:prstGeom>
          <a:noFill/>
          <a:ln>
            <a:solidFill>
              <a:schemeClr val="accent1"/>
            </a:solidFill>
          </a:ln>
        </p:spPr>
        <p:txBody>
          <a:bodyPr wrap="square" rtlCol="0">
            <a:spAutoFit/>
          </a:bodyPr>
          <a:lstStyle/>
          <a:p>
            <a:r>
              <a:rPr lang="en-US" dirty="0" smtClean="0"/>
              <a:t>Keep the subject line simple- ”</a:t>
            </a:r>
            <a:r>
              <a:rPr lang="en-US" smtClean="0"/>
              <a:t>KZ daily report”</a:t>
            </a:r>
            <a:endParaRPr lang="en-US"/>
          </a:p>
        </p:txBody>
      </p:sp>
      <p:cxnSp>
        <p:nvCxnSpPr>
          <p:cNvPr id="15" name="Straight Arrow Connector 14"/>
          <p:cNvCxnSpPr/>
          <p:nvPr/>
        </p:nvCxnSpPr>
        <p:spPr>
          <a:xfrm flipH="1" flipV="1">
            <a:off x="3617119" y="6041652"/>
            <a:ext cx="223838" cy="30003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6" name="TextBox 15"/>
          <p:cNvSpPr txBox="1"/>
          <p:nvPr/>
        </p:nvSpPr>
        <p:spPr>
          <a:xfrm>
            <a:off x="4015154" y="6151676"/>
            <a:ext cx="7258050" cy="646331"/>
          </a:xfrm>
          <a:prstGeom prst="rect">
            <a:avLst/>
          </a:prstGeom>
          <a:noFill/>
          <a:ln>
            <a:solidFill>
              <a:schemeClr val="accent1"/>
            </a:solidFill>
          </a:ln>
        </p:spPr>
        <p:txBody>
          <a:bodyPr wrap="square" rtlCol="0">
            <a:spAutoFit/>
          </a:bodyPr>
          <a:lstStyle/>
          <a:p>
            <a:r>
              <a:rPr lang="en-US" dirty="0" smtClean="0"/>
              <a:t>”Dear parent, </a:t>
            </a:r>
          </a:p>
          <a:p>
            <a:r>
              <a:rPr lang="en-US" dirty="0"/>
              <a:t> </a:t>
            </a:r>
            <a:r>
              <a:rPr lang="en-US" dirty="0" smtClean="0"/>
              <a:t>    Attached you will find a summary of how Kenny did today</a:t>
            </a:r>
            <a:r>
              <a:rPr lang="mr-IN" dirty="0" smtClean="0"/>
              <a:t>…</a:t>
            </a:r>
            <a:endParaRPr lang="en-US" dirty="0"/>
          </a:p>
        </p:txBody>
      </p:sp>
    </p:spTree>
    <p:extLst>
      <p:ext uri="{BB962C8B-B14F-4D97-AF65-F5344CB8AC3E}">
        <p14:creationId xmlns:p14="http://schemas.microsoft.com/office/powerpoint/2010/main" val="1991898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Almost there!  Step 9 simply confirms with autocrat when you want the merge job to run</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0396" y="2044700"/>
            <a:ext cx="7625639" cy="4657432"/>
          </a:xfrm>
        </p:spPr>
      </p:pic>
      <p:cxnSp>
        <p:nvCxnSpPr>
          <p:cNvPr id="6" name="Straight Arrow Connector 5"/>
          <p:cNvCxnSpPr/>
          <p:nvPr/>
        </p:nvCxnSpPr>
        <p:spPr>
          <a:xfrm flipV="1">
            <a:off x="2257425" y="3914775"/>
            <a:ext cx="1042988" cy="85725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7" name="TextBox 6"/>
          <p:cNvSpPr txBox="1"/>
          <p:nvPr/>
        </p:nvSpPr>
        <p:spPr>
          <a:xfrm>
            <a:off x="228600" y="4686300"/>
            <a:ext cx="2000250" cy="646331"/>
          </a:xfrm>
          <a:prstGeom prst="rect">
            <a:avLst/>
          </a:prstGeom>
          <a:noFill/>
          <a:ln>
            <a:solidFill>
              <a:schemeClr val="accent1"/>
            </a:solidFill>
          </a:ln>
        </p:spPr>
        <p:txBody>
          <a:bodyPr wrap="square" rtlCol="0">
            <a:spAutoFit/>
          </a:bodyPr>
          <a:lstStyle/>
          <a:p>
            <a:pPr algn="ctr"/>
            <a:r>
              <a:rPr lang="en-US" dirty="0" smtClean="0"/>
              <a:t>Click the “Yes” option</a:t>
            </a:r>
            <a:endParaRPr lang="en-US" dirty="0"/>
          </a:p>
        </p:txBody>
      </p:sp>
    </p:spTree>
    <p:extLst>
      <p:ext uri="{BB962C8B-B14F-4D97-AF65-F5344CB8AC3E}">
        <p14:creationId xmlns:p14="http://schemas.microsoft.com/office/powerpoint/2010/main" val="156241255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Autocrat will ask you to confirm</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95959" y="2058986"/>
            <a:ext cx="7514513" cy="4556125"/>
          </a:xfrm>
        </p:spPr>
      </p:pic>
      <p:cxnSp>
        <p:nvCxnSpPr>
          <p:cNvPr id="6" name="Straight Arrow Connector 5"/>
          <p:cNvCxnSpPr/>
          <p:nvPr/>
        </p:nvCxnSpPr>
        <p:spPr>
          <a:xfrm flipH="1" flipV="1">
            <a:off x="9729788" y="4600575"/>
            <a:ext cx="1325066" cy="6858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80302148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The finish line!  Go ahead and click “save”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64790" y="2016125"/>
            <a:ext cx="6376851" cy="4841875"/>
          </a:xfrm>
        </p:spPr>
      </p:pic>
      <p:cxnSp>
        <p:nvCxnSpPr>
          <p:cNvPr id="6" name="Straight Arrow Connector 5"/>
          <p:cNvCxnSpPr/>
          <p:nvPr/>
        </p:nvCxnSpPr>
        <p:spPr>
          <a:xfrm flipH="1">
            <a:off x="7186613" y="5357813"/>
            <a:ext cx="742950" cy="80010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4514996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Review note</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0146" y="2058987"/>
            <a:ext cx="10946139" cy="4384675"/>
          </a:xfrm>
        </p:spPr>
      </p:pic>
      <p:cxnSp>
        <p:nvCxnSpPr>
          <p:cNvPr id="6" name="Straight Arrow Connector 5"/>
          <p:cNvCxnSpPr/>
          <p:nvPr/>
        </p:nvCxnSpPr>
        <p:spPr>
          <a:xfrm flipV="1">
            <a:off x="6743700" y="4414838"/>
            <a:ext cx="942975" cy="771525"/>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7" name="TextBox 6"/>
          <p:cNvSpPr txBox="1"/>
          <p:nvPr/>
        </p:nvSpPr>
        <p:spPr>
          <a:xfrm>
            <a:off x="3471863" y="5114925"/>
            <a:ext cx="3214687" cy="923330"/>
          </a:xfrm>
          <a:prstGeom prst="rect">
            <a:avLst/>
          </a:prstGeom>
          <a:noFill/>
          <a:ln>
            <a:solidFill>
              <a:schemeClr val="accent1"/>
            </a:solidFill>
          </a:ln>
        </p:spPr>
        <p:txBody>
          <a:bodyPr wrap="square" rtlCol="0">
            <a:spAutoFit/>
          </a:bodyPr>
          <a:lstStyle/>
          <a:p>
            <a:r>
              <a:rPr lang="en-US" dirty="0" smtClean="0"/>
              <a:t>If you click on this choice, you can look at a summary of the merge settings.</a:t>
            </a:r>
            <a:endParaRPr lang="en-US" dirty="0"/>
          </a:p>
        </p:txBody>
      </p:sp>
    </p:spTree>
    <p:extLst>
      <p:ext uri="{BB962C8B-B14F-4D97-AF65-F5344CB8AC3E}">
        <p14:creationId xmlns:p14="http://schemas.microsoft.com/office/powerpoint/2010/main" val="90962922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51579" y="585967"/>
            <a:ext cx="9603275" cy="1267787"/>
          </a:xfrm>
        </p:spPr>
        <p:txBody>
          <a:bodyPr>
            <a:normAutofit fontScale="90000"/>
          </a:bodyPr>
          <a:lstStyle/>
          <a:p>
            <a:pPr algn="ctr"/>
            <a:r>
              <a:rPr lang="en-US" dirty="0" smtClean="0"/>
              <a:t>A note to remember for when you go live, if you are the one doing the </a:t>
            </a:r>
            <a:r>
              <a:rPr lang="en-US" smtClean="0"/>
              <a:t>form submissions, see below</a:t>
            </a:r>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389" y="2214563"/>
            <a:ext cx="12158550" cy="4500562"/>
          </a:xfrm>
        </p:spPr>
      </p:pic>
      <p:cxnSp>
        <p:nvCxnSpPr>
          <p:cNvPr id="6" name="Straight Arrow Connector 5"/>
          <p:cNvCxnSpPr/>
          <p:nvPr/>
        </p:nvCxnSpPr>
        <p:spPr>
          <a:xfrm flipH="1" flipV="1">
            <a:off x="10329863" y="2614613"/>
            <a:ext cx="142875" cy="1214437"/>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7" name="TextBox 6"/>
          <p:cNvSpPr txBox="1"/>
          <p:nvPr/>
        </p:nvSpPr>
        <p:spPr>
          <a:xfrm>
            <a:off x="10144125" y="3886200"/>
            <a:ext cx="1928813" cy="1200329"/>
          </a:xfrm>
          <a:prstGeom prst="rect">
            <a:avLst/>
          </a:prstGeom>
          <a:noFill/>
          <a:ln>
            <a:solidFill>
              <a:schemeClr val="accent1"/>
            </a:solidFill>
          </a:ln>
        </p:spPr>
        <p:txBody>
          <a:bodyPr wrap="square" rtlCol="0">
            <a:spAutoFit/>
          </a:bodyPr>
          <a:lstStyle/>
          <a:p>
            <a:r>
              <a:rPr lang="en-US" dirty="0" smtClean="0"/>
              <a:t>Click to open up a window with the live form to do submissions.</a:t>
            </a:r>
            <a:endParaRPr lang="en-US" dirty="0"/>
          </a:p>
        </p:txBody>
      </p:sp>
    </p:spTree>
    <p:extLst>
      <p:ext uri="{BB962C8B-B14F-4D97-AF65-F5344CB8AC3E}">
        <p14:creationId xmlns:p14="http://schemas.microsoft.com/office/powerpoint/2010/main" val="192541827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If you are having others complete the form, you can email them the link to the form</a:t>
            </a:r>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35684" y="2486524"/>
            <a:ext cx="6057141" cy="3571375"/>
          </a:xfrm>
        </p:spPr>
      </p:pic>
      <p:pic>
        <p:nvPicPr>
          <p:cNvPr id="9" name="Content Placeholder 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616688" y="2121138"/>
            <a:ext cx="5575312" cy="4668837"/>
          </a:xfrm>
        </p:spPr>
      </p:pic>
      <p:cxnSp>
        <p:nvCxnSpPr>
          <p:cNvPr id="7" name="Straight Arrow Connector 6"/>
          <p:cNvCxnSpPr/>
          <p:nvPr/>
        </p:nvCxnSpPr>
        <p:spPr>
          <a:xfrm flipV="1">
            <a:off x="4629150" y="3014663"/>
            <a:ext cx="500063" cy="1014412"/>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8" name="TextBox 7"/>
          <p:cNvSpPr txBox="1"/>
          <p:nvPr/>
        </p:nvSpPr>
        <p:spPr>
          <a:xfrm>
            <a:off x="3943350" y="4086225"/>
            <a:ext cx="1185863" cy="646331"/>
          </a:xfrm>
          <a:prstGeom prst="rect">
            <a:avLst/>
          </a:prstGeom>
          <a:noFill/>
          <a:ln>
            <a:solidFill>
              <a:schemeClr val="accent1"/>
            </a:solidFill>
          </a:ln>
        </p:spPr>
        <p:txBody>
          <a:bodyPr wrap="square" rtlCol="0">
            <a:spAutoFit/>
          </a:bodyPr>
          <a:lstStyle/>
          <a:p>
            <a:pPr algn="ctr"/>
            <a:r>
              <a:rPr lang="en-US" dirty="0" smtClean="0"/>
              <a:t>Click here first</a:t>
            </a:r>
            <a:endParaRPr lang="en-US" dirty="0"/>
          </a:p>
        </p:txBody>
      </p:sp>
    </p:spTree>
    <p:extLst>
      <p:ext uri="{BB962C8B-B14F-4D97-AF65-F5344CB8AC3E}">
        <p14:creationId xmlns:p14="http://schemas.microsoft.com/office/powerpoint/2010/main" val="17491018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47191" y="663486"/>
            <a:ext cx="9607661" cy="1056319"/>
          </a:xfrm>
        </p:spPr>
        <p:txBody>
          <a:bodyPr>
            <a:normAutofit fontScale="90000"/>
          </a:bodyPr>
          <a:lstStyle/>
          <a:p>
            <a:pPr algn="ctr"/>
            <a:r>
              <a:rPr lang="en-US" dirty="0" smtClean="0"/>
              <a:t>This new document will be your </a:t>
            </a:r>
            <a:r>
              <a:rPr lang="en-US" b="1" i="1" dirty="0" smtClean="0"/>
              <a:t>merge</a:t>
            </a:r>
            <a:r>
              <a:rPr lang="en-US" dirty="0" smtClean="0"/>
              <a:t> document- you can base it upon your paper form</a:t>
            </a:r>
            <a:endParaRPr lang="en-US" dirty="0"/>
          </a:p>
        </p:txBody>
      </p:sp>
      <p:sp>
        <p:nvSpPr>
          <p:cNvPr id="3" name="Text Placeholder 2"/>
          <p:cNvSpPr>
            <a:spLocks noGrp="1"/>
          </p:cNvSpPr>
          <p:nvPr>
            <p:ph type="body" idx="1"/>
          </p:nvPr>
        </p:nvSpPr>
        <p:spPr/>
        <p:txBody>
          <a:bodyPr>
            <a:normAutofit fontScale="92500"/>
          </a:bodyPr>
          <a:lstStyle/>
          <a:p>
            <a:r>
              <a:rPr lang="en-US" dirty="0" smtClean="0"/>
              <a:t>The paper form only has to survive until the end of the day</a:t>
            </a:r>
            <a:endParaRPr lang="en-US" dirty="0"/>
          </a:p>
        </p:txBody>
      </p:sp>
      <p:pic>
        <p:nvPicPr>
          <p:cNvPr id="7" name="Content Placeholder 6"/>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2034390" y="2824163"/>
            <a:ext cx="3471844" cy="2644775"/>
          </a:xfrm>
        </p:spPr>
      </p:pic>
      <p:sp>
        <p:nvSpPr>
          <p:cNvPr id="5" name="Text Placeholder 4"/>
          <p:cNvSpPr>
            <a:spLocks noGrp="1"/>
          </p:cNvSpPr>
          <p:nvPr>
            <p:ph type="body" sz="quarter" idx="3"/>
          </p:nvPr>
        </p:nvSpPr>
        <p:spPr/>
        <p:txBody>
          <a:bodyPr>
            <a:normAutofit fontScale="92500"/>
          </a:bodyPr>
          <a:lstStyle/>
          <a:p>
            <a:pPr algn="ctr"/>
            <a:r>
              <a:rPr lang="en-US" dirty="0" smtClean="0"/>
              <a:t>The merge document will become a parent-Friendly letter</a:t>
            </a:r>
            <a:endParaRPr lang="en-US" dirty="0"/>
          </a:p>
        </p:txBody>
      </p:sp>
      <p:pic>
        <p:nvPicPr>
          <p:cNvPr id="8" name="Content Placeholder 7"/>
          <p:cNvPicPr>
            <a:picLocks noGrp="1" noChangeAspect="1"/>
          </p:cNvPicPr>
          <p:nvPr>
            <p:ph sz="quarter" idx="4"/>
          </p:nvPr>
        </p:nvPicPr>
        <p:blipFill>
          <a:blip r:embed="rId3">
            <a:extLst>
              <a:ext uri="{28A0092B-C50C-407E-A947-70E740481C1C}">
                <a14:useLocalDpi xmlns:a14="http://schemas.microsoft.com/office/drawing/2010/main" val="0"/>
              </a:ext>
            </a:extLst>
          </a:blip>
          <a:stretch>
            <a:fillRect/>
          </a:stretch>
        </p:blipFill>
        <p:spPr>
          <a:xfrm>
            <a:off x="7053414" y="2820988"/>
            <a:ext cx="3362022" cy="2638425"/>
          </a:xfrm>
        </p:spPr>
      </p:pic>
    </p:spTree>
    <p:extLst>
      <p:ext uri="{BB962C8B-B14F-4D97-AF65-F5344CB8AC3E}">
        <p14:creationId xmlns:p14="http://schemas.microsoft.com/office/powerpoint/2010/main" val="548257998"/>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Once you are an autocrat master, you will end up finding other uses for this tool</a:t>
            </a:r>
            <a:endParaRPr lang="en-US" dirty="0"/>
          </a:p>
        </p:txBody>
      </p:sp>
      <p:sp>
        <p:nvSpPr>
          <p:cNvPr id="3" name="Content Placeholder 2"/>
          <p:cNvSpPr>
            <a:spLocks noGrp="1"/>
          </p:cNvSpPr>
          <p:nvPr>
            <p:ph idx="1"/>
          </p:nvPr>
        </p:nvSpPr>
        <p:spPr/>
        <p:txBody>
          <a:bodyPr>
            <a:normAutofit/>
          </a:bodyPr>
          <a:lstStyle/>
          <a:p>
            <a:r>
              <a:rPr lang="en-US" sz="2400" dirty="0" smtClean="0"/>
              <a:t>Behavior forms, of course</a:t>
            </a:r>
          </a:p>
          <a:p>
            <a:r>
              <a:rPr lang="en-US" sz="2400" dirty="0" smtClean="0"/>
              <a:t>Applications for school clubs</a:t>
            </a:r>
          </a:p>
          <a:p>
            <a:r>
              <a:rPr lang="en-US" sz="2400" dirty="0" smtClean="0"/>
              <a:t>In-house forms</a:t>
            </a:r>
          </a:p>
          <a:p>
            <a:pPr lvl="1"/>
            <a:r>
              <a:rPr lang="en-US" sz="2400" dirty="0" smtClean="0"/>
              <a:t>Referral to Student Support Team</a:t>
            </a:r>
          </a:p>
          <a:p>
            <a:pPr lvl="1"/>
            <a:r>
              <a:rPr lang="en-US" sz="2400" dirty="0" smtClean="0"/>
              <a:t>Gifted Screening Referrals</a:t>
            </a:r>
          </a:p>
          <a:p>
            <a:pPr lvl="1"/>
            <a:r>
              <a:rPr lang="en-US" sz="2400" dirty="0" smtClean="0"/>
              <a:t>Volunteer sign-ups</a:t>
            </a:r>
            <a:endParaRPr lang="en-US" sz="2400" dirty="0"/>
          </a:p>
        </p:txBody>
      </p:sp>
    </p:spTree>
    <p:extLst>
      <p:ext uri="{BB962C8B-B14F-4D97-AF65-F5344CB8AC3E}">
        <p14:creationId xmlns:p14="http://schemas.microsoft.com/office/powerpoint/2010/main" val="1859144809"/>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This tutorial resource brought to you by</a:t>
            </a:r>
            <a:endParaRPr lang="en-US" dirty="0"/>
          </a:p>
        </p:txBody>
      </p:sp>
      <p:sp>
        <p:nvSpPr>
          <p:cNvPr id="3" name="Content Placeholder 2"/>
          <p:cNvSpPr>
            <a:spLocks noGrp="1"/>
          </p:cNvSpPr>
          <p:nvPr>
            <p:ph idx="1"/>
          </p:nvPr>
        </p:nvSpPr>
        <p:spPr/>
        <p:txBody>
          <a:bodyPr/>
          <a:lstStyle/>
          <a:p>
            <a:r>
              <a:rPr lang="en-US" dirty="0" smtClean="0"/>
              <a:t>Kelly </a:t>
            </a:r>
            <a:r>
              <a:rPr lang="en-US" dirty="0" err="1" smtClean="0"/>
              <a:t>Loder</a:t>
            </a:r>
            <a:r>
              <a:rPr lang="en-US" dirty="0" smtClean="0"/>
              <a:t>, School Counselor, </a:t>
            </a:r>
            <a:r>
              <a:rPr lang="en-US" dirty="0" err="1" smtClean="0"/>
              <a:t>Pequea</a:t>
            </a:r>
            <a:r>
              <a:rPr lang="en-US" dirty="0" smtClean="0"/>
              <a:t> Valley School District</a:t>
            </a:r>
          </a:p>
          <a:p>
            <a:pPr lvl="1"/>
            <a:r>
              <a:rPr lang="en-US" dirty="0" err="1" smtClean="0"/>
              <a:t>Kelly_Loder@pequeavalley.org</a:t>
            </a:r>
            <a:endParaRPr lang="en-US" dirty="0" smtClean="0"/>
          </a:p>
          <a:p>
            <a:r>
              <a:rPr lang="en-US" dirty="0" smtClean="0"/>
              <a:t>Christopher </a:t>
            </a:r>
            <a:r>
              <a:rPr lang="en-US" dirty="0" err="1" smtClean="0"/>
              <a:t>Laudo</a:t>
            </a:r>
            <a:r>
              <a:rPr lang="en-US" dirty="0" smtClean="0"/>
              <a:t>, School Counselor, </a:t>
            </a:r>
            <a:r>
              <a:rPr lang="en-US" dirty="0" err="1" smtClean="0"/>
              <a:t>Pequea</a:t>
            </a:r>
            <a:r>
              <a:rPr lang="en-US" dirty="0" smtClean="0"/>
              <a:t> Valley School District</a:t>
            </a:r>
          </a:p>
          <a:p>
            <a:pPr lvl="1"/>
            <a:r>
              <a:rPr lang="en-US" dirty="0" err="1" smtClean="0"/>
              <a:t>Chris_Laudo@pequeavalley.org</a:t>
            </a:r>
            <a:endParaRPr lang="en-US" dirty="0"/>
          </a:p>
        </p:txBody>
      </p:sp>
    </p:spTree>
    <p:extLst>
      <p:ext uri="{BB962C8B-B14F-4D97-AF65-F5344CB8AC3E}">
        <p14:creationId xmlns:p14="http://schemas.microsoft.com/office/powerpoint/2010/main" val="1261637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81640" y="798513"/>
            <a:ext cx="5937145" cy="4659312"/>
          </a:xfrm>
        </p:spPr>
      </p:pic>
      <p:sp>
        <p:nvSpPr>
          <p:cNvPr id="4" name="Text Placeholder 3"/>
          <p:cNvSpPr>
            <a:spLocks noGrp="1"/>
          </p:cNvSpPr>
          <p:nvPr>
            <p:ph type="body" sz="half" idx="2"/>
          </p:nvPr>
        </p:nvSpPr>
        <p:spPr>
          <a:xfrm>
            <a:off x="1444671" y="234462"/>
            <a:ext cx="3275013" cy="5756030"/>
          </a:xfrm>
        </p:spPr>
        <p:txBody>
          <a:bodyPr>
            <a:normAutofit/>
          </a:bodyPr>
          <a:lstStyle/>
          <a:p>
            <a:r>
              <a:rPr lang="en-US" dirty="0" smtClean="0"/>
              <a:t>The merge document at right was created by pasting an existing chart from a Word document.  Parent-friendly wording was added at the top, along with the pasted explanation of points from the existing Word document.  It does not truly become a </a:t>
            </a:r>
            <a:r>
              <a:rPr lang="en-US" b="1" dirty="0" smtClean="0"/>
              <a:t>merge</a:t>
            </a:r>
            <a:r>
              <a:rPr lang="en-US" dirty="0" smtClean="0"/>
              <a:t> document until you add the merge tags.</a:t>
            </a:r>
            <a:br>
              <a:rPr lang="en-US" dirty="0" smtClean="0"/>
            </a:br>
            <a:r>
              <a:rPr lang="en-US" dirty="0" smtClean="0"/>
              <a:t>&lt;&lt;mergetag&gt;&gt; </a:t>
            </a:r>
          </a:p>
          <a:p>
            <a:r>
              <a:rPr lang="en-US" dirty="0" smtClean="0"/>
              <a:t>The merge tags tell Google which places to put particular information from the chart.  Note the naming pattern at right with the merge tags. Any information that can change from day to day needs to have a merge tag.</a:t>
            </a:r>
          </a:p>
        </p:txBody>
      </p:sp>
    </p:spTree>
    <p:extLst>
      <p:ext uri="{BB962C8B-B14F-4D97-AF65-F5344CB8AC3E}">
        <p14:creationId xmlns:p14="http://schemas.microsoft.com/office/powerpoint/2010/main" val="2499854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Step 3</a:t>
            </a:r>
            <a:br>
              <a:rPr lang="en-US" dirty="0" smtClean="0"/>
            </a:br>
            <a:r>
              <a:rPr lang="en-US" dirty="0" smtClean="0"/>
              <a:t>In the same folder, add a new Form</a:t>
            </a:r>
            <a:br>
              <a:rPr lang="en-US" dirty="0" smtClean="0"/>
            </a:br>
            <a:endParaRPr lang="en-US" dirty="0"/>
          </a:p>
        </p:txBody>
      </p:sp>
      <p:pic>
        <p:nvPicPr>
          <p:cNvPr id="5" name="Content Placeholder 4"/>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16230" y="2011363"/>
            <a:ext cx="4508164" cy="3448050"/>
          </a:xfrm>
        </p:spPr>
      </p:pic>
      <p:sp>
        <p:nvSpPr>
          <p:cNvPr id="4" name="Content Placeholder 3"/>
          <p:cNvSpPr>
            <a:spLocks noGrp="1"/>
          </p:cNvSpPr>
          <p:nvPr>
            <p:ph sz="half" idx="2"/>
          </p:nvPr>
        </p:nvSpPr>
        <p:spPr>
          <a:xfrm>
            <a:off x="6413771" y="2017343"/>
            <a:ext cx="4645152" cy="3984872"/>
          </a:xfrm>
        </p:spPr>
        <p:txBody>
          <a:bodyPr>
            <a:normAutofit fontScale="92500" lnSpcReduction="10000"/>
          </a:bodyPr>
          <a:lstStyle/>
          <a:p>
            <a:r>
              <a:rPr lang="en-US" dirty="0" smtClean="0"/>
              <a:t>This will be the online form that you will use to transfer information from the paper form at the end of the day.  All questions will mirror what you have on the paper form.</a:t>
            </a:r>
          </a:p>
          <a:p>
            <a:r>
              <a:rPr lang="en-US" dirty="0" smtClean="0"/>
              <a:t>For consistency, we like to use the same naming system as previously mentioned, in this case, it would be “</a:t>
            </a:r>
            <a:r>
              <a:rPr lang="en-US" b="1" dirty="0" err="1" smtClean="0"/>
              <a:t>KZsummary</a:t>
            </a:r>
            <a:r>
              <a:rPr lang="en-US" dirty="0" smtClean="0"/>
              <a:t>”. The term summary is apt because it helps to describe the information that you will get over time.</a:t>
            </a:r>
            <a:endParaRPr lang="en-US" dirty="0"/>
          </a:p>
        </p:txBody>
      </p:sp>
      <p:cxnSp>
        <p:nvCxnSpPr>
          <p:cNvPr id="6" name="Straight Arrow Connector 5"/>
          <p:cNvCxnSpPr/>
          <p:nvPr/>
        </p:nvCxnSpPr>
        <p:spPr>
          <a:xfrm flipV="1">
            <a:off x="4032738" y="5357446"/>
            <a:ext cx="621324" cy="644769"/>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7445665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Formtastic</a:t>
            </a:r>
            <a:r>
              <a:rPr lang="en-US" dirty="0" smtClean="0"/>
              <a:t>!</a:t>
            </a:r>
            <a:endParaRPr lang="en-US" dirty="0"/>
          </a:p>
        </p:txBody>
      </p:sp>
      <p:sp>
        <p:nvSpPr>
          <p:cNvPr id="4" name="Text Placeholder 3"/>
          <p:cNvSpPr>
            <a:spLocks noGrp="1"/>
          </p:cNvSpPr>
          <p:nvPr>
            <p:ph type="body" sz="half" idx="2"/>
          </p:nvPr>
        </p:nvSpPr>
        <p:spPr/>
        <p:txBody>
          <a:bodyPr>
            <a:normAutofit lnSpcReduction="10000"/>
          </a:bodyPr>
          <a:lstStyle/>
          <a:p>
            <a:pPr marL="285750" indent="-285750">
              <a:buFont typeface="Arial" charset="0"/>
              <a:buChar char="•"/>
            </a:pPr>
            <a:r>
              <a:rPr lang="en-US" dirty="0" smtClean="0"/>
              <a:t>Starting your form with a short explanation is always helpful.</a:t>
            </a:r>
          </a:p>
          <a:p>
            <a:pPr marL="285750" indent="-285750">
              <a:buFont typeface="Arial" charset="0"/>
              <a:buChar char="•"/>
            </a:pPr>
            <a:r>
              <a:rPr lang="en-US" dirty="0" smtClean="0"/>
              <a:t>We always like to ask for the current date first- To do that, click on the + symbol to add a new question and choose the </a:t>
            </a:r>
            <a:r>
              <a:rPr lang="en-US" b="1" dirty="0" smtClean="0"/>
              <a:t>Date</a:t>
            </a:r>
            <a:r>
              <a:rPr lang="en-US" dirty="0" smtClean="0"/>
              <a:t> option for question type.</a:t>
            </a:r>
            <a:endParaRPr lang="en-US" dirty="0"/>
          </a:p>
        </p:txBody>
      </p:sp>
      <p:pic>
        <p:nvPicPr>
          <p:cNvPr id="7" name="Content Placeholder 6"/>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43488" y="1073630"/>
            <a:ext cx="6013450" cy="4109077"/>
          </a:xfrm>
        </p:spPr>
      </p:pic>
    </p:spTree>
    <p:extLst>
      <p:ext uri="{BB962C8B-B14F-4D97-AF65-F5344CB8AC3E}">
        <p14:creationId xmlns:p14="http://schemas.microsoft.com/office/powerpoint/2010/main" val="30291763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Formtastic</a:t>
            </a:r>
            <a:r>
              <a:rPr lang="en-US" dirty="0" smtClean="0"/>
              <a: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43488" y="1539307"/>
            <a:ext cx="6013450" cy="3177723"/>
          </a:xfrm>
        </p:spPr>
      </p:pic>
      <p:sp>
        <p:nvSpPr>
          <p:cNvPr id="4" name="Text Placeholder 3"/>
          <p:cNvSpPr>
            <a:spLocks noGrp="1"/>
          </p:cNvSpPr>
          <p:nvPr>
            <p:ph type="body" sz="half" idx="2"/>
          </p:nvPr>
        </p:nvSpPr>
        <p:spPr/>
        <p:txBody>
          <a:bodyPr/>
          <a:lstStyle/>
          <a:p>
            <a:r>
              <a:rPr lang="en-US" dirty="0" smtClean="0"/>
              <a:t>To convert from a grid-type paper chart to a Google Form is fairly easy.  When you click the + symbol to add a new question, choose </a:t>
            </a:r>
            <a:r>
              <a:rPr lang="en-US" b="1" dirty="0" smtClean="0"/>
              <a:t>Multiple Choice Grid</a:t>
            </a:r>
            <a:r>
              <a:rPr lang="en-US" dirty="0" smtClean="0"/>
              <a:t> for your question type.</a:t>
            </a:r>
            <a:endParaRPr lang="en-US" dirty="0"/>
          </a:p>
        </p:txBody>
      </p:sp>
      <p:cxnSp>
        <p:nvCxnSpPr>
          <p:cNvPr id="6" name="Straight Arrow Connector 5"/>
          <p:cNvCxnSpPr/>
          <p:nvPr/>
        </p:nvCxnSpPr>
        <p:spPr>
          <a:xfrm flipV="1">
            <a:off x="8804031" y="3880338"/>
            <a:ext cx="703384" cy="1336431"/>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12199455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Formtastic</a:t>
            </a:r>
            <a:r>
              <a:rPr lang="en-US" dirty="0" smtClean="0"/>
              <a:t>!</a:t>
            </a:r>
            <a:endParaRPr lang="en-US" dirty="0"/>
          </a:p>
        </p:txBody>
      </p:sp>
      <p:pic>
        <p:nvPicPr>
          <p:cNvPr id="5" name="Content Placeholder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043488" y="890491"/>
            <a:ext cx="6013450" cy="4475356"/>
          </a:xfrm>
        </p:spPr>
      </p:pic>
      <p:sp>
        <p:nvSpPr>
          <p:cNvPr id="4" name="Text Placeholder 3"/>
          <p:cNvSpPr>
            <a:spLocks noGrp="1"/>
          </p:cNvSpPr>
          <p:nvPr>
            <p:ph type="body" sz="half" idx="2"/>
          </p:nvPr>
        </p:nvSpPr>
        <p:spPr/>
        <p:txBody>
          <a:bodyPr>
            <a:normAutofit lnSpcReduction="10000"/>
          </a:bodyPr>
          <a:lstStyle/>
          <a:p>
            <a:r>
              <a:rPr lang="en-US" dirty="0" smtClean="0"/>
              <a:t>Note how the time blocks from the paper chart now become Rows 1-8.  The possible point values for each time block, </a:t>
            </a:r>
            <a:r>
              <a:rPr lang="en-US" dirty="0" smtClean="0"/>
              <a:t>0-2, </a:t>
            </a:r>
            <a:r>
              <a:rPr lang="en-US" dirty="0" smtClean="0"/>
              <a:t>are placed in Columns 1-3.  Doing this for each of the behavior goals then gives you the same information from your paper chart</a:t>
            </a:r>
            <a:r>
              <a:rPr lang="mr-IN" dirty="0" smtClean="0"/>
              <a:t>…</a:t>
            </a:r>
            <a:r>
              <a:rPr lang="en-US" dirty="0" smtClean="0"/>
              <a:t>almost.</a:t>
            </a:r>
            <a:endParaRPr lang="en-US" dirty="0"/>
          </a:p>
        </p:txBody>
      </p:sp>
    </p:spTree>
    <p:extLst>
      <p:ext uri="{BB962C8B-B14F-4D97-AF65-F5344CB8AC3E}">
        <p14:creationId xmlns:p14="http://schemas.microsoft.com/office/powerpoint/2010/main" val="290519721"/>
      </p:ext>
    </p:extLst>
  </p:cSld>
  <p:clrMapOvr>
    <a:masterClrMapping/>
  </p:clrMapOvr>
  <p:timing>
    <p:tnLst>
      <p:par>
        <p:cTn id="1" dur="indefinite" restart="never" nodeType="tmRoot"/>
      </p:par>
    </p:tnLst>
  </p:timing>
</p:sld>
</file>

<file path=ppt/theme/theme1.xml><?xml version="1.0" encoding="utf-8"?>
<a:theme xmlns:a="http://schemas.openxmlformats.org/drawingml/2006/main" name="Gallery">
  <a:themeElements>
    <a:clrScheme name="Gallery">
      <a:dk1>
        <a:sysClr val="windowText" lastClr="000000"/>
      </a:dk1>
      <a:lt1>
        <a:sysClr val="window" lastClr="FFFFFF"/>
      </a:lt1>
      <a:dk2>
        <a:srgbClr val="454545"/>
      </a:dk2>
      <a:lt2>
        <a:srgbClr val="DFDBD5"/>
      </a:lt2>
      <a:accent1>
        <a:srgbClr val="B71E42"/>
      </a:accent1>
      <a:accent2>
        <a:srgbClr val="DE478E"/>
      </a:accent2>
      <a:accent3>
        <a:srgbClr val="BC72F0"/>
      </a:accent3>
      <a:accent4>
        <a:srgbClr val="795FAF"/>
      </a:accent4>
      <a:accent5>
        <a:srgbClr val="586EA6"/>
      </a:accent5>
      <a:accent6>
        <a:srgbClr val="6892A0"/>
      </a:accent6>
      <a:hlink>
        <a:srgbClr val="FA2B5C"/>
      </a:hlink>
      <a:folHlink>
        <a:srgbClr val="BC658E"/>
      </a:folHlink>
    </a:clrScheme>
    <a:fontScheme name="Gallery">
      <a:majorFont>
        <a:latin typeface="Gill Sans MT" panose="020B0502020104020203"/>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panose="020B0502020104020203"/>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Gallery">
      <a:fillStyleLst>
        <a:solidFill>
          <a:schemeClr val="phClr"/>
        </a:solidFill>
        <a:gradFill rotWithShape="1">
          <a:gsLst>
            <a:gs pos="0">
              <a:schemeClr val="phClr">
                <a:tint val="54000"/>
                <a:alpha val="100000"/>
                <a:satMod val="105000"/>
                <a:lumMod val="110000"/>
              </a:schemeClr>
            </a:gs>
            <a:gs pos="100000">
              <a:schemeClr val="phClr">
                <a:tint val="78000"/>
                <a:alpha val="92000"/>
                <a:satMod val="109000"/>
                <a:lumMod val="100000"/>
              </a:schemeClr>
            </a:gs>
          </a:gsLst>
          <a:lin ang="5400000" scaled="0"/>
        </a:gradFill>
        <a:gradFill rotWithShape="1">
          <a:gsLst>
            <a:gs pos="0">
              <a:schemeClr val="phClr">
                <a:tint val="98000"/>
                <a:satMod val="110000"/>
                <a:lumMod val="104000"/>
              </a:schemeClr>
            </a:gs>
            <a:gs pos="69000">
              <a:schemeClr val="phClr">
                <a:shade val="88000"/>
                <a:satMod val="130000"/>
                <a:lumMod val="92000"/>
              </a:schemeClr>
            </a:gs>
            <a:gs pos="100000">
              <a:schemeClr val="phClr">
                <a:shade val="78000"/>
                <a:satMod val="130000"/>
                <a:lumMod val="92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0800" dist="50800" dir="5400000" sx="96000" sy="96000" rotWithShape="0">
              <a:srgbClr val="000000">
                <a:alpha val="48000"/>
              </a:srgbClr>
            </a:outerShdw>
          </a:effectLst>
          <a:scene3d>
            <a:camera prst="orthographicFront">
              <a:rot lat="0" lon="0" rev="0"/>
            </a:camera>
            <a:lightRig rig="balanced" dir="t">
              <a:rot lat="0" lon="0" rev="1080000"/>
            </a:lightRig>
          </a:scene3d>
          <a:sp3d>
            <a:bevelT w="38100" h="12700" prst="softRound"/>
          </a:sp3d>
        </a:effectStyle>
      </a:effectStyleLst>
      <a:bgFillStyleLst>
        <a:solidFill>
          <a:schemeClr val="phClr"/>
        </a:solidFill>
        <a:solidFill>
          <a:schemeClr val="phClr"/>
        </a:solidFill>
        <a:gradFill rotWithShape="1">
          <a:gsLst>
            <a:gs pos="0">
              <a:schemeClr val="phClr">
                <a:tint val="94000"/>
                <a:satMod val="80000"/>
                <a:lumMod val="106000"/>
              </a:schemeClr>
            </a:gs>
            <a:gs pos="100000">
              <a:schemeClr val="phClr">
                <a:shade val="8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Gallery" id="{BBFCD31E-59A1-489D-B089-A3EAD7CAE12E}" vid="{F5E91637-A7B6-4E27-B710-77DA7014EE1E}"/>
    </a:ext>
  </a:extLst>
</a:theme>
</file>

<file path=docProps/app.xml><?xml version="1.0" encoding="utf-8"?>
<Properties xmlns="http://schemas.openxmlformats.org/officeDocument/2006/extended-properties" xmlns:vt="http://schemas.openxmlformats.org/officeDocument/2006/docPropsVTypes">
  <Template>Gallery</Template>
  <TotalTime>8562</TotalTime>
  <Words>1099</Words>
  <Application>Microsoft Macintosh PowerPoint</Application>
  <PresentationFormat>Widescreen</PresentationFormat>
  <Paragraphs>85</Paragraphs>
  <Slides>41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41</vt:i4>
      </vt:variant>
    </vt:vector>
  </HeadingPairs>
  <TitlesOfParts>
    <vt:vector size="45" baseType="lpstr">
      <vt:lpstr>Arial</vt:lpstr>
      <vt:lpstr>Gill Sans MT</vt:lpstr>
      <vt:lpstr>Mangal</vt:lpstr>
      <vt:lpstr>Gallery</vt:lpstr>
      <vt:lpstr>Using Google Apps  (Now g suite) and autocrat to streamline school to home communication</vt:lpstr>
      <vt:lpstr>Step 1 In drive, create a new folder</vt:lpstr>
      <vt:lpstr>Step 2  open up the new folder and add a new document</vt:lpstr>
      <vt:lpstr>This new document will be your merge document- you can base it upon your paper form</vt:lpstr>
      <vt:lpstr>PowerPoint Presentation</vt:lpstr>
      <vt:lpstr>Step 3 In the same folder, add a new Form </vt:lpstr>
      <vt:lpstr>Formtastic!</vt:lpstr>
      <vt:lpstr>Formtastic!</vt:lpstr>
      <vt:lpstr>Formtastic!</vt:lpstr>
      <vt:lpstr>Don’t forget to add a place at the end of the form for comments</vt:lpstr>
      <vt:lpstr>Now it’s time for the fun stuff</vt:lpstr>
      <vt:lpstr>Next steps…</vt:lpstr>
      <vt:lpstr>Next steps…</vt:lpstr>
      <vt:lpstr>Next steps…</vt:lpstr>
      <vt:lpstr>Next steps…</vt:lpstr>
      <vt:lpstr>Autocrat will now ask for permission to do the magic that it does</vt:lpstr>
      <vt:lpstr>Scroll down and click “Allow”</vt:lpstr>
      <vt:lpstr>Once back in the spreadsheet, autocrat will ask you if you want to set up a new merge job</vt:lpstr>
      <vt:lpstr>Name your merge job.  We suggest sticking with a similar naming pattern to that which you have used so far, “KZ Daily Summary”</vt:lpstr>
      <vt:lpstr>The “Choose Template” step links your merge document so that autocrat can use it</vt:lpstr>
      <vt:lpstr>Now that your merge document is chosen, click “Next”</vt:lpstr>
      <vt:lpstr>Now you will map the merge tags to particular columns on the spreadsheet</vt:lpstr>
      <vt:lpstr>Now you will map the merge tags to particular columns on the spreadsheet</vt:lpstr>
      <vt:lpstr>Continue to map the merge tags to particular columns on the spreadsheet- You will have to scroll down to do this</vt:lpstr>
      <vt:lpstr>Once you have all of the merge tags mapped, click “Next”</vt:lpstr>
      <vt:lpstr>Name the document that gets created each time a form is submitted, choose PDF for the document type, under “Output as” Choose “Multiple documents”</vt:lpstr>
      <vt:lpstr>For “Destination Folder” choose the Drive folder that you created at the beginning of this process</vt:lpstr>
      <vt:lpstr>Each time a form is submitted, a copy of the pdf that is created will be placed in this folder- go ahead and click “Next”</vt:lpstr>
      <vt:lpstr>For step 6, just click “next”</vt:lpstr>
      <vt:lpstr>Step 7 lets autocrat know when to run the merge job- click on “add condition”</vt:lpstr>
      <vt:lpstr>Make sure it looks like the image below- this tells autocrat to run the merge each time a new form is submitted</vt:lpstr>
      <vt:lpstr>Step 8 is where you get to set up how the merge document is shared</vt:lpstr>
      <vt:lpstr>Step 8 is where you get to set up how the merge document is shared</vt:lpstr>
      <vt:lpstr>Almost there!  Step 9 simply confirms with autocrat when you want the merge job to run</vt:lpstr>
      <vt:lpstr>Autocrat will ask you to confirm</vt:lpstr>
      <vt:lpstr>The finish line!  Go ahead and click “save”</vt:lpstr>
      <vt:lpstr>Review note</vt:lpstr>
      <vt:lpstr>A note to remember for when you go live, if you are the one doing the form submissions, see below</vt:lpstr>
      <vt:lpstr>If you are having others complete the form, you can email them the link to the form</vt:lpstr>
      <vt:lpstr>Once you are an autocrat master, you will end up finding other uses for this tool</vt:lpstr>
      <vt:lpstr>This tutorial resource brought to you by</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Using Google Apps (Now g suite) to streamline school to home communication</dc:title>
  <dc:creator>Microsoft Office User</dc:creator>
  <cp:lastModifiedBy>Microsoft Office User</cp:lastModifiedBy>
  <cp:revision>37</cp:revision>
  <cp:lastPrinted>2016-12-05T17:21:47Z</cp:lastPrinted>
  <dcterms:created xsi:type="dcterms:W3CDTF">2016-11-28T20:43:14Z</dcterms:created>
  <dcterms:modified xsi:type="dcterms:W3CDTF">2016-12-06T13:49:30Z</dcterms:modified>
</cp:coreProperties>
</file>